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62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90" r:id="rId13"/>
    <p:sldId id="291" r:id="rId14"/>
    <p:sldId id="289" r:id="rId15"/>
    <p:sldId id="270" r:id="rId16"/>
    <p:sldId id="271" r:id="rId17"/>
    <p:sldId id="275" r:id="rId18"/>
    <p:sldId id="276" r:id="rId19"/>
    <p:sldId id="277" r:id="rId20"/>
    <p:sldId id="274" r:id="rId21"/>
    <p:sldId id="278" r:id="rId22"/>
    <p:sldId id="279" r:id="rId23"/>
    <p:sldId id="272" r:id="rId24"/>
    <p:sldId id="280" r:id="rId25"/>
    <p:sldId id="283" r:id="rId26"/>
    <p:sldId id="281" r:id="rId27"/>
    <p:sldId id="282" r:id="rId28"/>
    <p:sldId id="293" r:id="rId29"/>
    <p:sldId id="284" r:id="rId30"/>
    <p:sldId id="292" r:id="rId31"/>
    <p:sldId id="285" r:id="rId32"/>
    <p:sldId id="286" r:id="rId33"/>
    <p:sldId id="288" r:id="rId34"/>
    <p:sldId id="287" r:id="rId35"/>
    <p:sldId id="294" r:id="rId36"/>
    <p:sldId id="295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EAC"/>
    <a:srgbClr val="6360A7"/>
    <a:srgbClr val="4D4D4D"/>
    <a:srgbClr val="00AEC7"/>
    <a:srgbClr val="554F99"/>
    <a:srgbClr val="BAB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6" autoAdjust="0"/>
    <p:restoredTop sz="81280" autoAdjust="0"/>
  </p:normalViewPr>
  <p:slideViewPr>
    <p:cSldViewPr snapToGrid="0"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Vývoj (v milionech EUR)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Single Projects</c:v>
                </c:pt>
                <c:pt idx="1">
                  <c:v>Slate Funding</c:v>
                </c:pt>
                <c:pt idx="2">
                  <c:v>Video games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5.4</c:v>
                </c:pt>
                <c:pt idx="1">
                  <c:v>12.4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7DBB-6AE6-4AE4-8D46-540D1F6F1F59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E378-5151-4D45-96CD-83FFDF327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9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859D96-BFD3-438E-A04D-DE90DB73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98A8754-F0B4-4353-8A9C-1EE444ADED90}"/>
              </a:ext>
            </a:extLst>
          </p:cNvPr>
          <p:cNvSpPr txBox="1">
            <a:spLocks/>
          </p:cNvSpPr>
          <p:nvPr userDrawn="1"/>
        </p:nvSpPr>
        <p:spPr>
          <a:xfrm>
            <a:off x="4957011" y="14618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KREATIVNÍ 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EVROPA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 EVROPSKÁ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AGENDA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PRO KULTURU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C44F31-8F33-41F3-B964-019889424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06712B4-3543-4B19-B76E-0F3DFC5D0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1297" y="4524502"/>
            <a:ext cx="3693945" cy="451686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7748" y="1348352"/>
            <a:ext cx="5215181" cy="5509647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Vývojový diagram: ruční vstup 9"/>
          <p:cNvSpPr/>
          <p:nvPr userDrawn="1"/>
        </p:nvSpPr>
        <p:spPr>
          <a:xfrm rot="10800000" flipV="1">
            <a:off x="-3874" y="3390900"/>
            <a:ext cx="9144000" cy="34671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35" y="6094716"/>
            <a:ext cx="160629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311302" y="1904784"/>
            <a:ext cx="3528621" cy="4014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1" y="1347788"/>
            <a:ext cx="5017169" cy="5510212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Zástupný symbol pro nadpis 1">
            <a:extLst>
              <a:ext uri="{FF2B5EF4-FFF2-40B4-BE49-F238E27FC236}">
                <a16:creationId xmlns:a16="http://schemas.microsoft.com/office/drawing/2014/main" xmlns="" id="{68FF4847-8BBA-4C11-9909-4A8A38B0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943C67-DA6C-438D-AE83-DA3E34315370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80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2875547"/>
            <a:ext cx="4140000" cy="303797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2875547"/>
            <a:ext cx="4140000" cy="30442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7660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391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(větší a 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3525253"/>
            <a:ext cx="4140000" cy="23882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3525253"/>
            <a:ext cx="4140000" cy="239450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14277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xmlns="" id="{F6A0008B-5E35-4DA1-B074-F42B65F3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D8F16F-B3D3-46AB-8D1E-5CC2FAB25A35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94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4" y="2875547"/>
            <a:ext cx="8598975" cy="303797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7660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nadpis 1">
            <a:extLst>
              <a:ext uri="{FF2B5EF4-FFF2-40B4-BE49-F238E27FC236}">
                <a16:creationId xmlns:a16="http://schemas.microsoft.com/office/drawing/2014/main" xmlns="" id="{402A52FF-3129-4F7A-94EA-7CAA8CEC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6BD307-956A-4812-8750-9DC7BB8333AA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27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>
            <a:extLst>
              <a:ext uri="{FF2B5EF4-FFF2-40B4-BE49-F238E27FC236}">
                <a16:creationId xmlns:a16="http://schemas.microsoft.com/office/drawing/2014/main" xmlns="" id="{AF4B79C5-6EB7-44B2-809E-386301C2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508AFC-96D0-4C83-BF10-FB1EEA790C5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5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C44F31-8F33-41F3-B964-019889424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DC3855-62CC-44BF-9EA6-6291B1C76B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98A8754-F0B4-4353-8A9C-1EE444ADED90}"/>
              </a:ext>
            </a:extLst>
          </p:cNvPr>
          <p:cNvSpPr txBox="1">
            <a:spLocks/>
          </p:cNvSpPr>
          <p:nvPr userDrawn="1"/>
        </p:nvSpPr>
        <p:spPr>
          <a:xfrm>
            <a:off x="4957011" y="14618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KREATIVNÍ 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EVROPA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 EVROPSKÁ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AGENDA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PRO KULTURU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06712B4-3543-4B19-B76E-0F3DFC5D0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1297" y="4524502"/>
            <a:ext cx="3693945" cy="451686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9847" y="1792706"/>
            <a:ext cx="5910053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xmlns="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382" y="1792706"/>
            <a:ext cx="1440000" cy="14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82" y="3393517"/>
            <a:ext cx="2520000" cy="25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91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569" y="1792706"/>
            <a:ext cx="4140000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xmlns="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9847" y="4473517"/>
            <a:ext cx="1440000" cy="14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82" y="3393517"/>
            <a:ext cx="2520000" cy="25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81D6C31E-2AAB-41D3-A034-70D4156DCE6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0381" y="1792706"/>
            <a:ext cx="4140000" cy="160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23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382" y="1792706"/>
            <a:ext cx="5101797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xmlns="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3618" y="1792706"/>
            <a:ext cx="3240000" cy="32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00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382" y="1792706"/>
            <a:ext cx="5910053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xmlns="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3618" y="1792706"/>
            <a:ext cx="1440000" cy="14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3618" y="3393517"/>
            <a:ext cx="2520000" cy="25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0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66700" indent="-266700">
              <a:buSzPct val="160000"/>
              <a:defRPr/>
            </a:lvl2pPr>
            <a:lvl3pPr marL="446088" indent="-257175">
              <a:buSzPct val="160000"/>
              <a:defRPr sz="1400"/>
            </a:lvl3pPr>
            <a:lvl4pPr marL="627063" indent="-257175">
              <a:buSzPct val="160000"/>
              <a:defRPr sz="1200"/>
            </a:lvl4pPr>
            <a:lvl5pPr marL="806450" indent="-255588">
              <a:buSzPct val="160000"/>
              <a:defRPr sz="11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xmlns="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1898542"/>
            <a:ext cx="4140000" cy="4014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1904784"/>
            <a:ext cx="4140000" cy="4014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nadpis 1">
            <a:extLst>
              <a:ext uri="{FF2B5EF4-FFF2-40B4-BE49-F238E27FC236}">
                <a16:creationId xmlns:a16="http://schemas.microsoft.com/office/drawing/2014/main" xmlns="" id="{81AD8380-748C-4876-80F8-00B36E11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536CA6-4689-4FB7-BC73-E40EEAB95331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19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34716"/>
            <a:ext cx="9144000" cy="4391526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Vývojový diagram: ruční vstup 9"/>
          <p:cNvSpPr/>
          <p:nvPr userDrawn="1"/>
        </p:nvSpPr>
        <p:spPr>
          <a:xfrm rot="10800000" flipV="1">
            <a:off x="-3874" y="3390900"/>
            <a:ext cx="9144000" cy="34671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35" y="6094716"/>
            <a:ext cx="160629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7C96A7-CB9D-4F48-8D4C-37DFD536F7D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0225" y="1898542"/>
            <a:ext cx="8655802" cy="4014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dirty="0"/>
              <a:t>KREATIVNÍ EVROPA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5A291D-C2C5-41CE-9746-9B77EE4812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FC1F40A-5697-41A1-9174-F1DA7C64CEF6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50" r:id="rId7"/>
    <p:sldLayoutId id="2147483657" r:id="rId8"/>
    <p:sldLayoutId id="2147483662" r:id="rId9"/>
    <p:sldLayoutId id="2147483663" r:id="rId10"/>
    <p:sldLayoutId id="2147483659" r:id="rId11"/>
    <p:sldLayoutId id="2147483660" r:id="rId12"/>
    <p:sldLayoutId id="2147483664" r:id="rId13"/>
    <p:sldLayoutId id="2147483661" r:id="rId14"/>
    <p:sldLayoutId id="214748365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ln>
            <a:noFill/>
          </a:ln>
          <a:solidFill>
            <a:schemeClr val="bg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200" b="1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1pPr>
      <a:lvl2pPr marL="266700" indent="-266700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6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2pPr>
      <a:lvl3pPr marL="446088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4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3pPr>
      <a:lvl4pPr marL="627063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2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4pPr>
      <a:lvl5pPr marL="806450" indent="-255588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1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renafilm.com/" TargetMode="External"/><Relationship Id="rId3" Type="http://schemas.openxmlformats.org/officeDocument/2006/relationships/hyperlink" Target="http://www.tvorbafilms.cz/" TargetMode="External"/><Relationship Id="rId7" Type="http://schemas.openxmlformats.org/officeDocument/2006/relationships/hyperlink" Target="http://www.nutprodukce.cz/" TargetMode="External"/><Relationship Id="rId2" Type="http://schemas.openxmlformats.org/officeDocument/2006/relationships/hyperlink" Target="http://www.bfilm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onaut.cz/" TargetMode="External"/><Relationship Id="rId5" Type="http://schemas.openxmlformats.org/officeDocument/2006/relationships/hyperlink" Target="http://www.cinepoint.cz/" TargetMode="External"/><Relationship Id="rId4" Type="http://schemas.openxmlformats.org/officeDocument/2006/relationships/hyperlink" Target="http://www.bohemian-productions.cz/" TargetMode="External"/><Relationship Id="rId9" Type="http://schemas.openxmlformats.org/officeDocument/2006/relationships/hyperlink" Target="http://hypermarketfilm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dia-stands.eu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deskcz.eu/projekty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ativnievropa.cz/" TargetMode="External"/><Relationship Id="rId2" Type="http://schemas.openxmlformats.org/officeDocument/2006/relationships/hyperlink" Target="http://eacea.ec.europa.eu/creative-europ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c.europa.eu/creative-europe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Kreativní Evropa MEDIA</a:t>
            </a: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 err="1" smtClean="0">
                <a:solidFill>
                  <a:schemeClr val="tx1">
                    <a:lumMod val="50000"/>
                  </a:schemeClr>
                </a:solidFill>
              </a:rPr>
              <a:t>Development</a:t>
            </a:r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 a další podpora producentů</a:t>
            </a:r>
            <a:endParaRPr lang="cs-CZ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699140-5D11-4519-A363-4EA1133D8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16. </a:t>
            </a:r>
            <a:r>
              <a:rPr lang="cs-CZ" dirty="0"/>
              <a:t>ř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íjna 2019,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Ponrepo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pPr marL="9525" lvl="1" indent="0">
              <a:lnSpc>
                <a:spcPct val="150000"/>
              </a:lnSpc>
            </a:pPr>
            <a:r>
              <a:rPr lang="cs-CZ" altLang="en-US" sz="2000" dirty="0"/>
              <a:t>hlavní natáčení smí začít </a:t>
            </a:r>
            <a:r>
              <a:rPr lang="cs-CZ" altLang="en-US" sz="2000" b="1" dirty="0">
                <a:solidFill>
                  <a:srgbClr val="756EAC"/>
                </a:solidFill>
              </a:rPr>
              <a:t>nejdříve  8 měsíců </a:t>
            </a:r>
            <a:r>
              <a:rPr lang="cs-CZ" altLang="en-US" sz="2000" dirty="0"/>
              <a:t>od podání </a:t>
            </a:r>
            <a:r>
              <a:rPr lang="cs-CZ" altLang="en-US" sz="2000" dirty="0" smtClean="0"/>
              <a:t>žádosti</a:t>
            </a:r>
          </a:p>
          <a:p>
            <a:pPr marL="9525" lvl="1" indent="0">
              <a:lnSpc>
                <a:spcPct val="150000"/>
              </a:lnSpc>
              <a:buNone/>
            </a:pPr>
            <a:endParaRPr lang="cs-CZ" altLang="en-US" sz="2000" dirty="0"/>
          </a:p>
          <a:p>
            <a:pPr marL="9525" lvl="1" indent="0">
              <a:lnSpc>
                <a:spcPct val="150000"/>
              </a:lnSpc>
            </a:pPr>
            <a:r>
              <a:rPr lang="cs-CZ" altLang="en-US" sz="2000" b="1" dirty="0">
                <a:solidFill>
                  <a:srgbClr val="756EAC"/>
                </a:solidFill>
              </a:rPr>
              <a:t>většinové vlastnictví práv </a:t>
            </a:r>
            <a:r>
              <a:rPr lang="cs-CZ" altLang="en-US" sz="2000" dirty="0"/>
              <a:t>k projektu </a:t>
            </a:r>
            <a:r>
              <a:rPr lang="cs-CZ" altLang="en-US" sz="2000" dirty="0" smtClean="0"/>
              <a:t> - námět</a:t>
            </a:r>
            <a:r>
              <a:rPr lang="cs-CZ" altLang="en-US" sz="2000" dirty="0"/>
              <a:t>, scénář, příp. práva k </a:t>
            </a:r>
            <a:r>
              <a:rPr lang="cs-CZ" altLang="en-US" sz="2000" dirty="0" smtClean="0"/>
              <a:t>adaptaci</a:t>
            </a:r>
            <a:endParaRPr lang="cs-CZ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HLAVNÍ PODMÍNKY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09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525" lvl="1" indent="0">
              <a:lnSpc>
                <a:spcPct val="150000"/>
              </a:lnSpc>
            </a:pPr>
            <a:r>
              <a:rPr lang="cs-CZ" altLang="en-US" sz="2000" dirty="0" smtClean="0"/>
              <a:t>tzv. </a:t>
            </a:r>
            <a:r>
              <a:rPr lang="cs-CZ" altLang="en-US" sz="2000" dirty="0" err="1" smtClean="0">
                <a:solidFill>
                  <a:srgbClr val="FF0000"/>
                </a:solidFill>
              </a:rPr>
              <a:t>recent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cs-CZ" altLang="en-US" sz="2000" dirty="0" err="1" smtClean="0">
                <a:solidFill>
                  <a:srgbClr val="FF0000"/>
                </a:solidFill>
              </a:rPr>
              <a:t>success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cs-CZ" sz="2000" dirty="0" smtClean="0"/>
              <a:t>společnost </a:t>
            </a:r>
            <a:r>
              <a:rPr lang="cs-CZ" altLang="cs-CZ" sz="2000" dirty="0"/>
              <a:t>musí </a:t>
            </a:r>
            <a:r>
              <a:rPr lang="cs-CZ" altLang="cs-CZ" sz="2000" dirty="0">
                <a:solidFill>
                  <a:srgbClr val="FF0000"/>
                </a:solidFill>
              </a:rPr>
              <a:t>prokázat, </a:t>
            </a:r>
            <a:r>
              <a:rPr lang="cs-CZ" altLang="cs-CZ" sz="2000" dirty="0"/>
              <a:t>že </a:t>
            </a:r>
            <a:r>
              <a:rPr lang="cs-CZ" altLang="cs-CZ" sz="2000" b="1" dirty="0">
                <a:solidFill>
                  <a:srgbClr val="756EAC"/>
                </a:solidFill>
              </a:rPr>
              <a:t>v období 5 let před podáním žádosti</a:t>
            </a:r>
            <a:r>
              <a:rPr lang="cs-CZ" altLang="cs-CZ" sz="2000" dirty="0"/>
              <a:t> jako jediný nebo většinový koproducent </a:t>
            </a:r>
            <a:r>
              <a:rPr lang="cs-CZ" altLang="cs-CZ" sz="2000" dirty="0" smtClean="0"/>
              <a:t>realizovala: 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cs-CZ" sz="2000" dirty="0" smtClean="0"/>
              <a:t>uznatelné dílo (viz PROJEKTY)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cs-CZ" sz="2000" dirty="0" smtClean="0"/>
              <a:t> </a:t>
            </a:r>
            <a:r>
              <a:rPr lang="cs-CZ" altLang="cs-CZ" sz="2000" dirty="0"/>
              <a:t>které bylo komerčně šířeno v období 2 let před podáním žádosti v</a:t>
            </a:r>
            <a:r>
              <a:rPr lang="cs-CZ" altLang="cs-CZ" sz="2000" b="1" dirty="0"/>
              <a:t> </a:t>
            </a:r>
            <a:r>
              <a:rPr lang="cs-CZ" altLang="cs-CZ" sz="2000" b="1" dirty="0">
                <a:solidFill>
                  <a:srgbClr val="756EAC"/>
                </a:solidFill>
              </a:rPr>
              <a:t>alespoň </a:t>
            </a:r>
            <a:r>
              <a:rPr lang="cs-CZ" altLang="cs-CZ" sz="2000" b="1" dirty="0">
                <a:solidFill>
                  <a:srgbClr val="FF0000"/>
                </a:solidFill>
              </a:rPr>
              <a:t>1</a:t>
            </a:r>
            <a:r>
              <a:rPr lang="cs-CZ" altLang="cs-CZ" sz="2000" b="1" dirty="0">
                <a:solidFill>
                  <a:srgbClr val="756EAC"/>
                </a:solidFill>
              </a:rPr>
              <a:t> zahraničním teritoriu (SP)/v alespoň </a:t>
            </a:r>
            <a:r>
              <a:rPr lang="cs-CZ" altLang="cs-CZ" sz="2000" b="1" dirty="0">
                <a:solidFill>
                  <a:srgbClr val="FF0000"/>
                </a:solidFill>
              </a:rPr>
              <a:t>3 </a:t>
            </a:r>
            <a:r>
              <a:rPr lang="cs-CZ" altLang="cs-CZ" sz="2000" b="1" dirty="0">
                <a:solidFill>
                  <a:srgbClr val="756EAC"/>
                </a:solidFill>
              </a:rPr>
              <a:t>zahraničních teritoriích (SF</a:t>
            </a:r>
            <a:r>
              <a:rPr lang="cs-CZ" altLang="cs-CZ" sz="2000" b="1" dirty="0" smtClean="0">
                <a:solidFill>
                  <a:srgbClr val="756EAC"/>
                </a:solidFill>
              </a:rPr>
              <a:t>)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756EAC"/>
                </a:solidFill>
              </a:rPr>
              <a:t>POZOR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– distribuce musí odpovídat typu díla  !!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HLAVNÍ PODMÍNKY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2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lvl="1" indent="0">
              <a:lnSpc>
                <a:spcPct val="150000"/>
              </a:lnSpc>
            </a:pPr>
            <a:r>
              <a:rPr lang="cs-CZ" altLang="en-US" sz="2800" b="1" dirty="0" smtClean="0">
                <a:solidFill>
                  <a:schemeClr val="tx1"/>
                </a:solidFill>
              </a:rPr>
              <a:t>2018 	322 500 EUR	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en-US" sz="2800" b="1" dirty="0" smtClean="0">
                <a:solidFill>
                  <a:schemeClr val="tx1"/>
                </a:solidFill>
              </a:rPr>
              <a:t>2017	993 000 EUR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en-US" sz="2800" b="1" dirty="0" smtClean="0">
                <a:solidFill>
                  <a:schemeClr val="tx1"/>
                </a:solidFill>
              </a:rPr>
              <a:t>2016	273 000 EUR</a:t>
            </a:r>
          </a:p>
          <a:p>
            <a:pPr marL="9525" lvl="1" indent="0">
              <a:lnSpc>
                <a:spcPct val="150000"/>
              </a:lnSpc>
              <a:buNone/>
            </a:pPr>
            <a:endParaRPr lang="cs-CZ" altLang="en-US" sz="2800" b="1" dirty="0" smtClean="0">
              <a:solidFill>
                <a:schemeClr val="tx1"/>
              </a:solidFill>
            </a:endParaRPr>
          </a:p>
          <a:p>
            <a:pPr marL="9525" lvl="1" indent="0" algn="ctr">
              <a:lnSpc>
                <a:spcPct val="150000"/>
              </a:lnSpc>
              <a:buNone/>
            </a:pPr>
            <a:r>
              <a:rPr lang="cs-CZ" altLang="en-US" sz="2800" b="1" dirty="0" smtClean="0">
                <a:solidFill>
                  <a:srgbClr val="756EAC"/>
                </a:solidFill>
              </a:rPr>
              <a:t>2002 – 2018 	6 500 000 EUR</a:t>
            </a:r>
            <a:endParaRPr lang="cs-CZ" altLang="en-US" sz="2800" b="1" dirty="0">
              <a:solidFill>
                <a:srgbClr val="756EAC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54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VÝSLEDKY 2018 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136219974"/>
              </p:ext>
            </p:extLst>
          </p:nvPr>
        </p:nvGraphicFramePr>
        <p:xfrm>
          <a:off x="564481" y="2017706"/>
          <a:ext cx="5954629" cy="406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29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lvl="1" indent="0">
              <a:lnSpc>
                <a:spcPct val="150000"/>
              </a:lnSpc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VÝSLEDKY 2019 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62495"/>
              </p:ext>
            </p:extLst>
          </p:nvPr>
        </p:nvGraphicFramePr>
        <p:xfrm>
          <a:off x="333376" y="1792706"/>
          <a:ext cx="5781676" cy="4219138"/>
        </p:xfrm>
        <a:graphic>
          <a:graphicData uri="http://schemas.openxmlformats.org/drawingml/2006/table">
            <a:tbl>
              <a:tblPr/>
              <a:tblGrid>
                <a:gridCol w="1445419"/>
                <a:gridCol w="1445419"/>
                <a:gridCol w="1445419"/>
                <a:gridCol w="1445419"/>
              </a:tblGrid>
              <a:tr h="406447">
                <a:tc>
                  <a:txBody>
                    <a:bodyPr/>
                    <a:lstStyle/>
                    <a:p>
                      <a:r>
                        <a:rPr lang="en-GB" sz="1000" b="1" u="sng" dirty="0">
                          <a:solidFill>
                            <a:srgbClr val="2AB07F"/>
                          </a:solidFill>
                          <a:effectLst/>
                          <a:hlinkClick r:id="rId2"/>
                        </a:rPr>
                        <a:t>BFILM.cz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Mazel a tajemství lesa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Jednotlivé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projekty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30 000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447">
                <a:tc>
                  <a:txBody>
                    <a:bodyPr/>
                    <a:lstStyle/>
                    <a:p>
                      <a:r>
                        <a:rPr lang="en-GB" sz="1000" b="1" u="sng" dirty="0">
                          <a:solidFill>
                            <a:srgbClr val="2AB07F"/>
                          </a:solidFill>
                          <a:effectLst/>
                          <a:hlinkClick r:id="rId3"/>
                        </a:rPr>
                        <a:t>TVORBA films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</a:rPr>
                        <a:t>Havel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Jednotlivé projekty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50 000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313">
                <a:tc>
                  <a:txBody>
                    <a:bodyPr/>
                    <a:lstStyle/>
                    <a:p>
                      <a:r>
                        <a:rPr lang="en-GB" sz="1000" b="1" u="sng" dirty="0">
                          <a:solidFill>
                            <a:srgbClr val="2AB07F"/>
                          </a:solidFill>
                          <a:effectLst/>
                          <a:hlinkClick r:id="rId4"/>
                        </a:rPr>
                        <a:t>Bohemian Productions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Manželství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Jednotlivé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projekty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25 000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313">
                <a:tc>
                  <a:txBody>
                    <a:bodyPr/>
                    <a:lstStyle/>
                    <a:p>
                      <a:r>
                        <a:rPr lang="en-GB" sz="1000" b="1" u="sng">
                          <a:solidFill>
                            <a:srgbClr val="2AB07F"/>
                          </a:solidFill>
                          <a:effectLst/>
                          <a:hlinkClick r:id="rId5"/>
                        </a:rPr>
                        <a:t>Cinepoint</a:t>
                      </a:r>
                      <a:endParaRPr lang="en-GB" sz="1000" b="1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</a:rPr>
                        <a:t>Adam </a:t>
                      </a:r>
                      <a:r>
                        <a:rPr lang="en-GB" sz="1000" b="1" dirty="0" err="1">
                          <a:effectLst/>
                        </a:rPr>
                        <a:t>Ondra</a:t>
                      </a:r>
                      <a:r>
                        <a:rPr lang="en-GB" sz="1000" b="1" dirty="0">
                          <a:effectLst/>
                        </a:rPr>
                        <a:t>: </a:t>
                      </a:r>
                      <a:r>
                        <a:rPr lang="en-GB" sz="1000" b="1" dirty="0" err="1">
                          <a:effectLst/>
                        </a:rPr>
                        <a:t>Posunout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hranice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Jednotlivé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projekty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25 000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4179">
                <a:tc>
                  <a:txBody>
                    <a:bodyPr/>
                    <a:lstStyle/>
                    <a:p>
                      <a:r>
                        <a:rPr lang="en-GB" sz="1000" b="1" u="sng">
                          <a:solidFill>
                            <a:srgbClr val="2AB07F"/>
                          </a:solidFill>
                          <a:effectLst/>
                          <a:hlinkClick r:id="rId6"/>
                        </a:rPr>
                        <a:t>Bionaut</a:t>
                      </a:r>
                      <a:endParaRPr lang="en-GB" sz="1000" b="1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Jinací, Postižky, Prašina, Sherlock, Maličcí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Projektové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soubory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</a:rPr>
                        <a:t>200 000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447">
                <a:tc>
                  <a:txBody>
                    <a:bodyPr/>
                    <a:lstStyle/>
                    <a:p>
                      <a:r>
                        <a:rPr lang="en-GB" sz="1000" b="1" u="sng">
                          <a:solidFill>
                            <a:srgbClr val="2AB07F"/>
                          </a:solidFill>
                          <a:effectLst/>
                          <a:hlinkClick r:id="rId7"/>
                        </a:rPr>
                        <a:t>nutprodukce</a:t>
                      </a:r>
                      <a:endParaRPr lang="en-GB" sz="1000" b="1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Soubor projektů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Projektové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soubory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</a:rPr>
                        <a:t>207 500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447">
                <a:tc>
                  <a:txBody>
                    <a:bodyPr/>
                    <a:lstStyle/>
                    <a:p>
                      <a:r>
                        <a:rPr lang="en-GB" sz="1000" b="1" u="sng">
                          <a:solidFill>
                            <a:srgbClr val="2AB07F"/>
                          </a:solidFill>
                          <a:effectLst/>
                          <a:hlinkClick r:id="rId8"/>
                        </a:rPr>
                        <a:t>Sirena Film</a:t>
                      </a:r>
                      <a:endParaRPr lang="en-GB" sz="1000" b="1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Soubor projektů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Projektové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soubory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</a:rPr>
                        <a:t>184 000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776">
                <a:tc>
                  <a:txBody>
                    <a:bodyPr/>
                    <a:lstStyle/>
                    <a:p>
                      <a:r>
                        <a:rPr lang="en-GB" sz="1000" b="1" u="sng" dirty="0">
                          <a:solidFill>
                            <a:srgbClr val="2AB07F"/>
                          </a:solidFill>
                          <a:effectLst/>
                          <a:hlinkClick r:id="rId9"/>
                        </a:rPr>
                        <a:t>Hypermarket Film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</a:rPr>
                        <a:t>It's not Moscow here!, Family, The Conspiracy of Silence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>
                          <a:effectLst/>
                        </a:rPr>
                        <a:t>Projektové</a:t>
                      </a:r>
                      <a:r>
                        <a:rPr lang="en-GB" sz="1000" b="1" dirty="0">
                          <a:effectLst/>
                        </a:rPr>
                        <a:t> </a:t>
                      </a:r>
                      <a:r>
                        <a:rPr lang="en-GB" sz="1000" b="1" dirty="0" err="1">
                          <a:effectLst/>
                        </a:rPr>
                        <a:t>soubory</a:t>
                      </a:r>
                      <a:endParaRPr lang="en-GB" sz="1000" b="1" dirty="0">
                        <a:effectLst/>
                      </a:endParaRP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</a:rPr>
                        <a:t>127 000</a:t>
                      </a:r>
                    </a:p>
                  </a:txBody>
                  <a:tcPr marL="110930" marR="110930" marT="53247" marB="5324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2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313" y="1560576"/>
            <a:ext cx="6059424" cy="4425696"/>
          </a:xfrm>
        </p:spPr>
        <p:txBody>
          <a:bodyPr>
            <a:normAutofit/>
          </a:bodyPr>
          <a:lstStyle/>
          <a:p>
            <a:pPr marL="9525" lvl="1" indent="0"/>
            <a:r>
              <a:rPr lang="cs-CZ" altLang="en-US" sz="2400" dirty="0"/>
              <a:t> </a:t>
            </a:r>
            <a:r>
              <a:rPr lang="cs-CZ" altLang="en-US" sz="2400" b="1" dirty="0"/>
              <a:t>umělecká hodnota a kulturní diverzita (lokální obsah pro globální publikum)</a:t>
            </a:r>
          </a:p>
          <a:p>
            <a:pPr marL="9525" lvl="1" indent="0">
              <a:buNone/>
            </a:pPr>
            <a:r>
              <a:rPr lang="cs-CZ" altLang="en-US" sz="2400" b="1" dirty="0"/>
              <a:t> </a:t>
            </a:r>
          </a:p>
          <a:p>
            <a:pPr marL="9525" lvl="1" indent="0"/>
            <a:r>
              <a:rPr lang="cs-CZ" altLang="en-US" sz="2400" b="1" dirty="0"/>
              <a:t>distribuční potenciál na evropské a mezinárodní úrovni</a:t>
            </a:r>
          </a:p>
          <a:p>
            <a:pPr marL="9525" lvl="1" indent="0"/>
            <a:endParaRPr lang="cs-CZ" altLang="en-US" sz="2400" b="1" dirty="0"/>
          </a:p>
          <a:p>
            <a:pPr marL="9525" lvl="1" indent="0"/>
            <a:r>
              <a:rPr lang="cs-CZ" altLang="en-US" sz="2400" b="1" dirty="0"/>
              <a:t>spolupráce mezi subjekty z různých zemí MEDIA</a:t>
            </a:r>
          </a:p>
          <a:p>
            <a:pPr marL="9525" lvl="1" indent="0"/>
            <a:endParaRPr lang="cs-CZ" altLang="en-US" sz="2400" b="1" dirty="0"/>
          </a:p>
          <a:p>
            <a:pPr marL="9525" lvl="1" indent="0"/>
            <a:r>
              <a:rPr lang="cs-CZ" altLang="en-US" sz="2400" b="1" dirty="0"/>
              <a:t>rozšířený zásah publika založený na strategiích marketingu a distribuce již ve fázi vývoje</a:t>
            </a:r>
            <a:endParaRPr lang="en-GB" altLang="en-US" sz="2400" b="1" dirty="0"/>
          </a:p>
          <a:p>
            <a:pPr lvl="1"/>
            <a:endParaRPr lang="cs-CZ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</a:t>
            </a:r>
            <a:endParaRPr lang="cs-CZ" dirty="0"/>
          </a:p>
        </p:txBody>
      </p:sp>
      <p:pic>
        <p:nvPicPr>
          <p:cNvPr id="12" name="Picture Placeholder 11" descr="A picture containing sky, dog, grass, outdoor&#10;&#10;Description automatically generated">
            <a:extLst>
              <a:ext uri="{FF2B5EF4-FFF2-40B4-BE49-F238E27FC236}">
                <a16:creationId xmlns:a16="http://schemas.microsoft.com/office/drawing/2014/main" xmlns="" id="{1D19E070-AEF3-469F-BB0A-857B452BB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erson standing next to a dog&#10;&#10;Description automatically generated">
            <a:extLst>
              <a:ext uri="{FF2B5EF4-FFF2-40B4-BE49-F238E27FC236}">
                <a16:creationId xmlns:a16="http://schemas.microsoft.com/office/drawing/2014/main" xmlns="" id="{9956D654-E4FB-4F48-B639-D33214A1FD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61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 lnSpcReduction="10000"/>
          </a:bodyPr>
          <a:lstStyle/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psaní a úpravy scénáře, </a:t>
            </a:r>
            <a:r>
              <a:rPr lang="cs-CZ" altLang="en-US" sz="2000" dirty="0" err="1"/>
              <a:t>storyboardy</a:t>
            </a:r>
            <a:endParaRPr lang="en-GB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rešerše archivů</a:t>
            </a:r>
            <a:endParaRPr lang="en-GB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prezentace na koprodukčních trzích a festivalech</a:t>
            </a:r>
            <a:endParaRPr lang="en-GB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hledání koproducentů a finančních partnerů, jednání s distributory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vyhledávání hereckého obsazení a štábu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příprava rozpočtu, natáčecího plánu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výroba pilotního dílu, video </a:t>
            </a:r>
            <a:r>
              <a:rPr lang="cs-CZ" altLang="en-US" sz="2000" dirty="0" err="1"/>
              <a:t>treatmentu</a:t>
            </a:r>
            <a:endParaRPr lang="cs-CZ" altLang="en-US" sz="2000" dirty="0"/>
          </a:p>
          <a:p>
            <a:pPr marL="9525" lvl="1" indent="0">
              <a:lnSpc>
                <a:spcPct val="100000"/>
              </a:lnSpc>
            </a:pPr>
            <a:endParaRPr lang="cs-CZ" altLang="en-US" sz="2000" dirty="0"/>
          </a:p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b="1" dirty="0">
                <a:solidFill>
                  <a:srgbClr val="756EAC"/>
                </a:solidFill>
              </a:rPr>
              <a:t>NÁKLADY JSOU UZNATELNÉ </a:t>
            </a:r>
            <a:endParaRPr lang="cs-CZ" altLang="en-US" sz="2000" b="1" dirty="0" smtClean="0">
              <a:solidFill>
                <a:srgbClr val="756EAC"/>
              </a:solidFill>
            </a:endParaRPr>
          </a:p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b="1" dirty="0">
                <a:solidFill>
                  <a:srgbClr val="756EAC"/>
                </a:solidFill>
              </a:rPr>
              <a:t> </a:t>
            </a:r>
            <a:r>
              <a:rPr lang="cs-CZ" altLang="en-US" sz="2000" b="1" dirty="0" smtClean="0">
                <a:solidFill>
                  <a:srgbClr val="756EAC"/>
                </a:solidFill>
              </a:rPr>
              <a:t>- OD </a:t>
            </a:r>
            <a:r>
              <a:rPr lang="cs-CZ" altLang="en-US" sz="2000" b="1" dirty="0">
                <a:solidFill>
                  <a:srgbClr val="756EAC"/>
                </a:solidFill>
              </a:rPr>
              <a:t>DATA PODEPSÁNÍ </a:t>
            </a:r>
            <a:r>
              <a:rPr lang="cs-CZ" altLang="en-US" sz="2000" b="1" dirty="0" smtClean="0">
                <a:solidFill>
                  <a:srgbClr val="756EAC"/>
                </a:solidFill>
              </a:rPr>
              <a:t>SMLOUVY</a:t>
            </a:r>
          </a:p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b="1" dirty="0" smtClean="0">
                <a:solidFill>
                  <a:srgbClr val="756EAC"/>
                </a:solidFill>
              </a:rPr>
              <a:t>-  příp</a:t>
            </a:r>
            <a:r>
              <a:rPr lang="cs-CZ" altLang="en-US" sz="2000" b="1" dirty="0">
                <a:solidFill>
                  <a:srgbClr val="756EAC"/>
                </a:solidFill>
              </a:rPr>
              <a:t>. DATA PODÁNÍ ŽÁDOSTI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POUŽITÍ FINANCOVÁNÍ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6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lvl="1" indent="0">
              <a:lnSpc>
                <a:spcPct val="100000"/>
              </a:lnSpc>
            </a:pPr>
            <a:endParaRPr lang="cs-CZ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filmy a seriály primárně určené pro TV vysílání (hrané, animované, tvůrčí dokumentární</a:t>
            </a:r>
            <a:r>
              <a:rPr lang="cs-CZ" altLang="en-US" sz="2000" dirty="0" smtClean="0"/>
              <a:t>)</a:t>
            </a:r>
          </a:p>
          <a:p>
            <a:pPr marL="9525" lvl="1" indent="0">
              <a:lnSpc>
                <a:spcPct val="100000"/>
              </a:lnSpc>
              <a:buNone/>
            </a:pPr>
            <a:endParaRPr lang="cs-CZ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 smtClean="0"/>
              <a:t>min</a:t>
            </a:r>
            <a:r>
              <a:rPr lang="cs-CZ" altLang="en-US" sz="2000" dirty="0"/>
              <a:t>. </a:t>
            </a:r>
            <a:r>
              <a:rPr lang="cs-CZ" altLang="en-US" sz="2000" dirty="0">
                <a:solidFill>
                  <a:srgbClr val="FF0000"/>
                </a:solidFill>
              </a:rPr>
              <a:t>3 TV </a:t>
            </a:r>
            <a:r>
              <a:rPr lang="cs-CZ" altLang="en-US" sz="2000" dirty="0"/>
              <a:t>ze 3 různých zemí formou:</a:t>
            </a:r>
          </a:p>
          <a:p>
            <a:pPr marL="198438" lvl="2" indent="0">
              <a:lnSpc>
                <a:spcPct val="100000"/>
              </a:lnSpc>
            </a:pPr>
            <a:r>
              <a:rPr lang="cs-CZ" altLang="en-US" sz="2000" dirty="0"/>
              <a:t>předprodej práv (</a:t>
            </a:r>
            <a:r>
              <a:rPr lang="cs-CZ" altLang="en-US" sz="2000" dirty="0" err="1"/>
              <a:t>presales</a:t>
            </a:r>
            <a:r>
              <a:rPr lang="cs-CZ" altLang="en-US" sz="2000" dirty="0"/>
              <a:t>) – 7 let</a:t>
            </a:r>
          </a:p>
          <a:p>
            <a:pPr marL="198438" lvl="2" indent="0">
              <a:lnSpc>
                <a:spcPct val="100000"/>
              </a:lnSpc>
            </a:pPr>
            <a:r>
              <a:rPr lang="cs-CZ" altLang="en-US" sz="2000" dirty="0"/>
              <a:t>koprodukce – 10 </a:t>
            </a:r>
            <a:r>
              <a:rPr lang="cs-CZ" altLang="en-US" sz="2000" dirty="0" smtClean="0"/>
              <a:t>let</a:t>
            </a:r>
          </a:p>
          <a:p>
            <a:pPr marL="198438" lvl="2" indent="0">
              <a:lnSpc>
                <a:spcPct val="100000"/>
              </a:lnSpc>
              <a:buNone/>
            </a:pPr>
            <a:endParaRPr lang="cs-CZ" altLang="en-US" sz="2000" dirty="0" smtClean="0"/>
          </a:p>
          <a:p>
            <a:pPr marL="198438" lvl="2" indent="0">
              <a:lnSpc>
                <a:spcPct val="100000"/>
              </a:lnSpc>
            </a:pPr>
            <a:r>
              <a:rPr lang="cs-CZ" altLang="en-US" sz="2000" dirty="0"/>
              <a:t>p</a:t>
            </a:r>
            <a:r>
              <a:rPr lang="cs-CZ" altLang="en-US" sz="2000" dirty="0" smtClean="0"/>
              <a:t>ředevším </a:t>
            </a:r>
            <a:r>
              <a:rPr lang="cs-CZ" altLang="en-US" sz="2000" dirty="0" smtClean="0">
                <a:solidFill>
                  <a:schemeClr val="accent2">
                    <a:lumMod val="75000"/>
                  </a:schemeClr>
                </a:solidFill>
              </a:rPr>
              <a:t>hrané seriály</a:t>
            </a:r>
            <a:endParaRPr lang="cs-CZ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98438" lvl="2" indent="0">
              <a:lnSpc>
                <a:spcPct val="100000"/>
              </a:lnSpc>
            </a:pPr>
            <a:endParaRPr lang="cs-CZ" altLang="en-US" sz="2000" dirty="0"/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1108"/>
            <a:ext cx="3529263" cy="988591"/>
          </a:xfrm>
        </p:spPr>
        <p:txBody>
          <a:bodyPr/>
          <a:lstStyle/>
          <a:p>
            <a:r>
              <a:rPr lang="cs-CZ" dirty="0" smtClean="0"/>
              <a:t>TV PROGRAMMING</a:t>
            </a: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:a16="http://schemas.microsoft.com/office/drawing/2014/main" xmlns="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/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podpora </a:t>
            </a:r>
            <a:r>
              <a:rPr lang="cs-CZ" altLang="en-US" sz="2000" b="1" dirty="0">
                <a:solidFill>
                  <a:srgbClr val="756EAC"/>
                </a:solidFill>
              </a:rPr>
              <a:t>výroby </a:t>
            </a:r>
            <a:r>
              <a:rPr lang="cs-CZ" altLang="en-US" sz="2000" dirty="0">
                <a:solidFill>
                  <a:schemeClr val="tx1"/>
                </a:solidFill>
              </a:rPr>
              <a:t>(lze kombinovat s MEDIA </a:t>
            </a:r>
            <a:r>
              <a:rPr lang="cs-CZ" altLang="en-US" sz="2000" dirty="0" err="1">
                <a:solidFill>
                  <a:schemeClr val="tx1"/>
                </a:solidFill>
              </a:rPr>
              <a:t>Development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C7EAAD-CD60-49A1-A1B1-201CFB7E982E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57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SzPct val="140000"/>
              <a:defRPr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nima</a:t>
            </a: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ce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(mi</a:t>
            </a:r>
            <a:r>
              <a:rPr lang="cs-CZ" sz="2000" dirty="0">
                <a:solidFill>
                  <a:srgbClr val="4D4D4D"/>
                </a:solidFill>
              </a:rPr>
              <a:t>n.</a:t>
            </a:r>
            <a:r>
              <a:rPr lang="en-US" sz="2000" dirty="0">
                <a:solidFill>
                  <a:srgbClr val="4D4D4D"/>
                </a:solidFill>
              </a:rPr>
              <a:t> 24 min)</a:t>
            </a:r>
            <a:endParaRPr lang="cs-CZ" sz="2000" dirty="0">
              <a:solidFill>
                <a:srgbClr val="4D4D4D"/>
              </a:solidFill>
            </a:endParaRPr>
          </a:p>
          <a:p>
            <a:pPr marL="9525" lvl="1" indent="0">
              <a:buSzPct val="140000"/>
              <a:buNone/>
              <a:defRPr/>
            </a:pPr>
            <a:r>
              <a:rPr lang="cs-CZ" sz="2000" dirty="0" smtClean="0"/>
              <a:t>	500.000 EUR -  </a:t>
            </a:r>
            <a:r>
              <a:rPr lang="cs-CZ" sz="2000" dirty="0" smtClean="0">
                <a:solidFill>
                  <a:srgbClr val="6360A7"/>
                </a:solidFill>
              </a:rPr>
              <a:t>12.5  </a:t>
            </a:r>
            <a:r>
              <a:rPr lang="cs-CZ" sz="2000" dirty="0"/>
              <a:t>rozpočtu</a:t>
            </a:r>
          </a:p>
          <a:p>
            <a:pPr lvl="1">
              <a:buSzPct val="140000"/>
              <a:defRPr/>
            </a:pPr>
            <a:endParaRPr lang="en-US" sz="2000" dirty="0">
              <a:solidFill>
                <a:srgbClr val="4D4D4D"/>
              </a:solidFill>
            </a:endParaRPr>
          </a:p>
          <a:p>
            <a:pPr lvl="1">
              <a:buSzPct val="140000"/>
              <a:defRPr/>
            </a:pPr>
            <a:r>
              <a:rPr lang="cs-CZ" sz="2100" b="1" dirty="0">
                <a:solidFill>
                  <a:schemeClr val="accent2">
                    <a:lumMod val="75000"/>
                  </a:schemeClr>
                </a:solidFill>
              </a:rPr>
              <a:t>Dok</a:t>
            </a:r>
            <a:r>
              <a:rPr lang="en-US" sz="2100" b="1" dirty="0" err="1">
                <a:solidFill>
                  <a:schemeClr val="accent2">
                    <a:lumMod val="75000"/>
                  </a:schemeClr>
                </a:solidFill>
              </a:rPr>
              <a:t>ument</a:t>
            </a:r>
            <a:r>
              <a:rPr lang="cs-CZ" sz="2100" b="1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(min</a:t>
            </a:r>
            <a:r>
              <a:rPr lang="cs-CZ" sz="2000" dirty="0">
                <a:solidFill>
                  <a:srgbClr val="4D4D4D"/>
                </a:solidFill>
              </a:rPr>
              <a:t>.</a:t>
            </a:r>
            <a:r>
              <a:rPr lang="en-US" sz="2000" dirty="0">
                <a:solidFill>
                  <a:srgbClr val="4D4D4D"/>
                </a:solidFill>
              </a:rPr>
              <a:t> 50 min)</a:t>
            </a:r>
            <a:endParaRPr lang="cs-CZ" sz="2000" dirty="0">
              <a:solidFill>
                <a:srgbClr val="4D4D4D"/>
              </a:solidFill>
            </a:endParaRPr>
          </a:p>
          <a:p>
            <a:pPr marL="9525" lvl="1" indent="0">
              <a:buSzPct val="140000"/>
              <a:buNone/>
              <a:defRPr/>
            </a:pPr>
            <a:r>
              <a:rPr lang="cs-CZ" sz="2000" dirty="0" smtClean="0"/>
              <a:t>	300.000 EUR  - </a:t>
            </a:r>
            <a:r>
              <a:rPr lang="cs-CZ" sz="2000" dirty="0" smtClean="0">
                <a:solidFill>
                  <a:srgbClr val="6360A7"/>
                </a:solidFill>
              </a:rPr>
              <a:t>20</a:t>
            </a:r>
            <a:r>
              <a:rPr lang="cs-CZ" sz="2000" dirty="0">
                <a:solidFill>
                  <a:srgbClr val="6360A7"/>
                </a:solidFill>
              </a:rPr>
              <a:t>% </a:t>
            </a:r>
            <a:r>
              <a:rPr lang="cs-CZ" sz="2000" dirty="0">
                <a:solidFill>
                  <a:schemeClr val="tx1"/>
                </a:solidFill>
              </a:rPr>
              <a:t>rozpočtu</a:t>
            </a:r>
          </a:p>
          <a:p>
            <a:pPr marL="9525" lvl="1" indent="0">
              <a:buSzPct val="140000"/>
              <a:defRPr/>
            </a:pPr>
            <a:endParaRPr lang="cs-CZ" sz="2000" dirty="0"/>
          </a:p>
          <a:p>
            <a:pPr lvl="1">
              <a:buSzPct val="140000"/>
              <a:defRPr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Hrané</a:t>
            </a:r>
            <a:r>
              <a:rPr lang="en-US" sz="2000" dirty="0">
                <a:solidFill>
                  <a:srgbClr val="4D4D4D"/>
                </a:solidFill>
              </a:rPr>
              <a:t> (min</a:t>
            </a:r>
            <a:r>
              <a:rPr lang="cs-CZ" sz="2000" dirty="0">
                <a:solidFill>
                  <a:srgbClr val="4D4D4D"/>
                </a:solidFill>
              </a:rPr>
              <a:t>.</a:t>
            </a:r>
            <a:r>
              <a:rPr lang="en-US" sz="2000" dirty="0">
                <a:solidFill>
                  <a:srgbClr val="4D4D4D"/>
                </a:solidFill>
              </a:rPr>
              <a:t> 90 </a:t>
            </a:r>
            <a:r>
              <a:rPr lang="en-US" sz="2000" dirty="0" smtClean="0">
                <a:solidFill>
                  <a:srgbClr val="4D4D4D"/>
                </a:solidFill>
              </a:rPr>
              <a:t>min)</a:t>
            </a:r>
            <a:endParaRPr lang="cs-CZ" sz="2000" dirty="0" smtClean="0">
              <a:solidFill>
                <a:srgbClr val="4D4D4D"/>
              </a:solidFill>
            </a:endParaRPr>
          </a:p>
          <a:p>
            <a:pPr marL="0" lvl="1" indent="0">
              <a:buSzPct val="140000"/>
              <a:buNone/>
              <a:defRPr/>
            </a:pPr>
            <a:r>
              <a:rPr lang="cs-CZ" sz="2000" dirty="0">
                <a:solidFill>
                  <a:srgbClr val="4D4D4D"/>
                </a:solidFill>
              </a:rPr>
              <a:t>	</a:t>
            </a:r>
            <a:r>
              <a:rPr lang="cs-CZ" sz="2000" dirty="0" smtClean="0"/>
              <a:t>500.000 EUR -  </a:t>
            </a:r>
            <a:r>
              <a:rPr lang="cs-CZ" sz="2000" dirty="0">
                <a:solidFill>
                  <a:srgbClr val="6360A7"/>
                </a:solidFill>
              </a:rPr>
              <a:t>12.5% </a:t>
            </a:r>
            <a:r>
              <a:rPr lang="cs-CZ" sz="2000" dirty="0" smtClean="0"/>
              <a:t>rozpočtu</a:t>
            </a:r>
          </a:p>
          <a:p>
            <a:pPr marL="0" lvl="1" indent="0">
              <a:buSzPct val="140000"/>
              <a:buNone/>
              <a:defRPr/>
            </a:pPr>
            <a:endParaRPr lang="cs-CZ" sz="2000" dirty="0"/>
          </a:p>
          <a:p>
            <a:pPr lvl="1">
              <a:buSzPct val="140000"/>
              <a:defRPr/>
            </a:pPr>
            <a:r>
              <a:rPr lang="cs-CZ" altLang="cs-CZ" sz="2000" b="1" dirty="0" smtClean="0">
                <a:solidFill>
                  <a:srgbClr val="4D4D4D"/>
                </a:solidFill>
              </a:rPr>
              <a:t>podpora </a:t>
            </a:r>
            <a:r>
              <a:rPr lang="cs-CZ" altLang="cs-CZ" sz="2000" b="1" dirty="0">
                <a:solidFill>
                  <a:srgbClr val="4D4D4D"/>
                </a:solidFill>
              </a:rPr>
              <a:t>= </a:t>
            </a:r>
            <a:r>
              <a:rPr lang="cs-CZ" altLang="cs-CZ" sz="2000" b="1" dirty="0">
                <a:solidFill>
                  <a:srgbClr val="756EAC"/>
                </a:solidFill>
              </a:rPr>
              <a:t>dotace</a:t>
            </a:r>
          </a:p>
          <a:p>
            <a:pPr marL="198438" lvl="2" indent="0">
              <a:lnSpc>
                <a:spcPct val="100000"/>
              </a:lnSpc>
            </a:pPr>
            <a:endParaRPr lang="cs-CZ" altLang="en-US" sz="2000" dirty="0"/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1108"/>
            <a:ext cx="3529263" cy="988591"/>
          </a:xfrm>
        </p:spPr>
        <p:txBody>
          <a:bodyPr/>
          <a:lstStyle/>
          <a:p>
            <a:r>
              <a:rPr lang="cs-CZ" dirty="0" smtClean="0"/>
              <a:t>TV PROGRAMMING</a:t>
            </a: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:a16="http://schemas.microsoft.com/office/drawing/2014/main" xmlns="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/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dirty="0" smtClean="0">
                <a:solidFill>
                  <a:schemeClr val="accent2">
                    <a:lumMod val="75000"/>
                  </a:schemeClr>
                </a:solidFill>
              </a:rPr>
              <a:t>České projekty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 smtClean="0"/>
              <a:t>Forman </a:t>
            </a:r>
            <a:r>
              <a:rPr lang="cs-CZ" altLang="en-US" sz="2000" dirty="0"/>
              <a:t>vs</a:t>
            </a:r>
            <a:r>
              <a:rPr lang="cs-CZ" altLang="en-US" sz="2000" dirty="0" smtClean="0"/>
              <a:t>. Forman (Negativ)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 smtClean="0"/>
              <a:t>Mlsné medvědí příběhy (Bionaut)</a:t>
            </a:r>
            <a:endParaRPr lang="cs-CZ" altLang="en-US" sz="2000" dirty="0"/>
          </a:p>
          <a:p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C7EAAD-CD60-49A1-A1B1-201CFB7E982E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83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313" y="1560576"/>
            <a:ext cx="6059424" cy="4425696"/>
          </a:xfrm>
        </p:spPr>
        <p:txBody>
          <a:bodyPr>
            <a:normAutofit/>
          </a:bodyPr>
          <a:lstStyle/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míra zapojení TV stanic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kreativní spolupráce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strategie marketingu a distribuce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spolupráce mezi zeměmi různé velikosti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inovativnost  a originalita – obsah i financování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rozdělení grantu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geografická různorodost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distribuční potenciál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400" dirty="0"/>
              <a:t> počet TV stanic </a:t>
            </a:r>
            <a:r>
              <a:rPr lang="cs-CZ" altLang="en-US" sz="2400" dirty="0" smtClean="0"/>
              <a:t>– </a:t>
            </a:r>
            <a:r>
              <a:rPr lang="cs-CZ" altLang="en-US" sz="2400" dirty="0"/>
              <a:t>5 – 9 – 12…..</a:t>
            </a:r>
          </a:p>
          <a:p>
            <a:pPr lvl="1"/>
            <a:endParaRPr lang="cs-CZ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pic>
        <p:nvPicPr>
          <p:cNvPr id="12" name="Picture Placeholder 11" descr="A picture containing sky, dog, grass, outdoor&#10;&#10;Description automatically generated">
            <a:extLst>
              <a:ext uri="{FF2B5EF4-FFF2-40B4-BE49-F238E27FC236}">
                <a16:creationId xmlns:a16="http://schemas.microsoft.com/office/drawing/2014/main" xmlns="" id="{1D19E070-AEF3-469F-BB0A-857B452BB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erson standing next to a dog&#10;&#10;Description automatically generated">
            <a:extLst>
              <a:ext uri="{FF2B5EF4-FFF2-40B4-BE49-F238E27FC236}">
                <a16:creationId xmlns:a16="http://schemas.microsoft.com/office/drawing/2014/main" xmlns="" id="{9956D654-E4FB-4F48-B639-D33214A1FD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17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cs-CZ" sz="1800" dirty="0" smtClean="0"/>
              <a:t>9.20– </a:t>
            </a:r>
            <a:r>
              <a:rPr lang="cs-CZ" sz="1800" dirty="0"/>
              <a:t>11.00  	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Úvod </a:t>
            </a:r>
            <a:r>
              <a:rPr lang="cs-CZ" sz="1800" dirty="0"/>
              <a:t>– </a:t>
            </a:r>
            <a:r>
              <a:rPr lang="cs-CZ" sz="1800" b="0" dirty="0"/>
              <a:t>představení programu Kreativní Evropa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MEDIA </a:t>
            </a:r>
            <a:r>
              <a:rPr lang="cs-CZ" sz="1800" dirty="0" err="1"/>
              <a:t>Development</a:t>
            </a:r>
            <a:r>
              <a:rPr lang="cs-CZ" sz="1800" dirty="0"/>
              <a:t> – </a:t>
            </a:r>
            <a:r>
              <a:rPr lang="cs-CZ" sz="1800" b="0" dirty="0"/>
              <a:t>podmínky pro získání podpory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Žádost </a:t>
            </a:r>
            <a:r>
              <a:rPr lang="cs-CZ" sz="1800" dirty="0"/>
              <a:t>– </a:t>
            </a:r>
            <a:r>
              <a:rPr lang="cs-CZ" sz="1800" b="0" dirty="0"/>
              <a:t>formální náležitosti,  vyplňování a předkládání žádosti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Další </a:t>
            </a:r>
            <a:r>
              <a:rPr lang="cs-CZ" sz="1800" dirty="0"/>
              <a:t>možnosti –  </a:t>
            </a:r>
            <a:r>
              <a:rPr lang="cs-CZ" sz="1800" b="0" dirty="0"/>
              <a:t>TV </a:t>
            </a:r>
            <a:r>
              <a:rPr lang="cs-CZ" sz="1800" b="0" dirty="0" err="1"/>
              <a:t>Programming</a:t>
            </a:r>
            <a:r>
              <a:rPr lang="cs-CZ" sz="1800" b="0" dirty="0"/>
              <a:t>, Záruční fond, koprodukční fondy</a:t>
            </a:r>
            <a:r>
              <a:rPr lang="cs-CZ" sz="1800" dirty="0"/>
              <a:t> </a:t>
            </a:r>
            <a:endParaRPr lang="en-GB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11.00 – 11.20  	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Přestávka -  </a:t>
            </a:r>
            <a:r>
              <a:rPr lang="cs-CZ" sz="1800" b="0" dirty="0"/>
              <a:t>občerstvení ve foyer kina </a:t>
            </a:r>
            <a:r>
              <a:rPr lang="cs-CZ" sz="1800" b="0" dirty="0" err="1"/>
              <a:t>Ponrepo</a:t>
            </a:r>
            <a:endParaRPr lang="en-GB" sz="1800" b="0" dirty="0"/>
          </a:p>
          <a:p>
            <a:pPr>
              <a:lnSpc>
                <a:spcPct val="100000"/>
              </a:lnSpc>
            </a:pPr>
            <a:r>
              <a:rPr lang="cs-CZ" sz="1800" dirty="0"/>
              <a:t>11.20 – 12.00   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Strategie pro MEDIA </a:t>
            </a:r>
            <a:r>
              <a:rPr lang="cs-CZ" sz="1800" dirty="0" err="1"/>
              <a:t>Development</a:t>
            </a:r>
            <a:r>
              <a:rPr lang="cs-CZ" sz="1800" dirty="0"/>
              <a:t>  - j</a:t>
            </a:r>
            <a:r>
              <a:rPr lang="cs-CZ" sz="1800" b="0" dirty="0"/>
              <a:t>ak prezentovat projekt a strategie v žádosti, nejčastější chyby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Hodnocení projektu </a:t>
            </a:r>
            <a:r>
              <a:rPr lang="cs-CZ" sz="1800" b="0" dirty="0"/>
              <a:t> -  kritéria, váha, priority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Kam s projektem? - </a:t>
            </a:r>
            <a:r>
              <a:rPr lang="cs-CZ" sz="1800" b="0" dirty="0"/>
              <a:t>festivaly, trhy a prezentace námětů, </a:t>
            </a:r>
            <a:r>
              <a:rPr lang="cs-CZ" sz="1800" b="0" dirty="0" err="1"/>
              <a:t>training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91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b="1" dirty="0">
                <a:solidFill>
                  <a:srgbClr val="756EAC"/>
                </a:solidFill>
              </a:rPr>
              <a:t>Single </a:t>
            </a:r>
            <a:r>
              <a:rPr lang="cs-CZ" altLang="en-US" sz="2000" b="1" dirty="0" err="1">
                <a:solidFill>
                  <a:srgbClr val="756EAC"/>
                </a:solidFill>
              </a:rPr>
              <a:t>Projects</a:t>
            </a:r>
            <a:endParaRPr lang="cs-CZ" altLang="en-US" sz="16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1800" b="1" dirty="0" smtClean="0"/>
              <a:t>13. listopadu  2019</a:t>
            </a:r>
            <a:r>
              <a:rPr lang="cs-CZ" altLang="en-US" sz="1800" b="1" dirty="0"/>
              <a:t>	</a:t>
            </a:r>
            <a:r>
              <a:rPr lang="cs-CZ" altLang="en-US" sz="1800" b="1" dirty="0" smtClean="0">
                <a:solidFill>
                  <a:srgbClr val="FF0000"/>
                </a:solidFill>
              </a:rPr>
              <a:t>17.00</a:t>
            </a:r>
            <a:endParaRPr lang="cs-CZ" altLang="en-US" sz="1800" b="1" dirty="0">
              <a:solidFill>
                <a:srgbClr val="FF0000"/>
              </a:solidFill>
            </a:endParaRPr>
          </a:p>
          <a:p>
            <a:pPr marL="9525" lvl="1" indent="0">
              <a:lnSpc>
                <a:spcPct val="100000"/>
              </a:lnSpc>
            </a:pPr>
            <a:r>
              <a:rPr lang="cs-CZ" altLang="en-US" sz="1800" b="1" dirty="0" smtClean="0"/>
              <a:t>12. května 2020</a:t>
            </a:r>
            <a:r>
              <a:rPr lang="cs-CZ" altLang="en-US" sz="1800" b="1" dirty="0"/>
              <a:t>		</a:t>
            </a:r>
            <a:r>
              <a:rPr lang="cs-CZ" altLang="en-US" sz="1800" b="1" dirty="0" smtClean="0">
                <a:solidFill>
                  <a:srgbClr val="FF0000"/>
                </a:solidFill>
              </a:rPr>
              <a:t>17.00</a:t>
            </a:r>
            <a:endParaRPr lang="cs-CZ" altLang="en-US" sz="1800" b="1" dirty="0">
              <a:solidFill>
                <a:srgbClr val="FF0000"/>
              </a:solidFill>
            </a:endParaRPr>
          </a:p>
          <a:p>
            <a:pPr marL="9525" lvl="1" indent="0">
              <a:lnSpc>
                <a:spcPct val="100000"/>
              </a:lnSpc>
            </a:pPr>
            <a:endParaRPr lang="cs-CZ" altLang="en-US" sz="1600" dirty="0"/>
          </a:p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b="1" dirty="0" err="1">
                <a:solidFill>
                  <a:srgbClr val="756EAC"/>
                </a:solidFill>
              </a:rPr>
              <a:t>Slate</a:t>
            </a:r>
            <a:r>
              <a:rPr lang="cs-CZ" altLang="en-US" sz="2000" b="1" dirty="0">
                <a:solidFill>
                  <a:srgbClr val="756EAC"/>
                </a:solidFill>
              </a:rPr>
              <a:t> </a:t>
            </a:r>
            <a:r>
              <a:rPr lang="cs-CZ" altLang="en-US" sz="2000" b="1" dirty="0" err="1">
                <a:solidFill>
                  <a:srgbClr val="756EAC"/>
                </a:solidFill>
              </a:rPr>
              <a:t>Funding</a:t>
            </a:r>
            <a:endParaRPr lang="cs-CZ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1800" b="1" dirty="0" smtClean="0"/>
              <a:t>4 . </a:t>
            </a:r>
            <a:r>
              <a:rPr lang="cs-CZ" altLang="en-US" sz="1800" b="1" dirty="0"/>
              <a:t>února </a:t>
            </a:r>
            <a:r>
              <a:rPr lang="cs-CZ" altLang="en-US" sz="1800" b="1" dirty="0" smtClean="0"/>
              <a:t>2020 </a:t>
            </a:r>
            <a:r>
              <a:rPr lang="cs-CZ" altLang="en-US" sz="1800" b="1" dirty="0"/>
              <a:t>		</a:t>
            </a:r>
            <a:r>
              <a:rPr lang="cs-CZ" altLang="en-US" sz="1800" b="1" dirty="0" smtClean="0">
                <a:solidFill>
                  <a:srgbClr val="FF0000"/>
                </a:solidFill>
              </a:rPr>
              <a:t>17.00</a:t>
            </a:r>
          </a:p>
          <a:p>
            <a:pPr marL="9525" lvl="1" indent="0">
              <a:lnSpc>
                <a:spcPct val="100000"/>
              </a:lnSpc>
            </a:pPr>
            <a:endParaRPr lang="cs-CZ" altLang="en-US" sz="1800" b="1" dirty="0">
              <a:solidFill>
                <a:srgbClr val="FF0000"/>
              </a:solidFill>
            </a:endParaRPr>
          </a:p>
          <a:p>
            <a:pPr marL="9525" lvl="1" indent="0">
              <a:lnSpc>
                <a:spcPct val="100000"/>
              </a:lnSpc>
            </a:pPr>
            <a:endParaRPr lang="cs-CZ" altLang="en-US" sz="1800" b="1" dirty="0" smtClean="0">
              <a:solidFill>
                <a:srgbClr val="FF0000"/>
              </a:solidFill>
            </a:endParaRPr>
          </a:p>
          <a:p>
            <a:pPr marL="9525" lvl="1" indent="0">
              <a:lnSpc>
                <a:spcPct val="100000"/>
              </a:lnSpc>
              <a:buNone/>
            </a:pPr>
            <a:r>
              <a:rPr lang="cs-CZ" altLang="en-US" sz="1800" b="1" dirty="0" smtClean="0">
                <a:solidFill>
                  <a:schemeClr val="tx1"/>
                </a:solidFill>
              </a:rPr>
              <a:t>Rozpočet: </a:t>
            </a:r>
            <a:r>
              <a:rPr lang="cs-CZ" altLang="en-US" sz="1800" b="1" dirty="0" smtClean="0">
                <a:solidFill>
                  <a:srgbClr val="FF0000"/>
                </a:solidFill>
              </a:rPr>
              <a:t>	</a:t>
            </a:r>
            <a:r>
              <a:rPr lang="cs-CZ" altLang="en-US" sz="2000" b="1" dirty="0">
                <a:solidFill>
                  <a:srgbClr val="756EAC"/>
                </a:solidFill>
              </a:rPr>
              <a:t>5,4 M </a:t>
            </a:r>
            <a:r>
              <a:rPr lang="cs-CZ" altLang="en-US" sz="2000" b="1" dirty="0" smtClean="0">
                <a:solidFill>
                  <a:srgbClr val="756EAC"/>
                </a:solidFill>
              </a:rPr>
              <a:t>EUR/12,5 M EUR</a:t>
            </a:r>
            <a:endParaRPr lang="cs-CZ" altLang="en-US" sz="2000" b="1" dirty="0">
              <a:solidFill>
                <a:srgbClr val="756EAC"/>
              </a:solidFill>
            </a:endParaRPr>
          </a:p>
          <a:p>
            <a:pPr marL="9525" lvl="1" indent="0">
              <a:lnSpc>
                <a:spcPct val="100000"/>
              </a:lnSpc>
              <a:buNone/>
            </a:pPr>
            <a:endParaRPr lang="cs-CZ" altLang="en-US" sz="1800" b="1" dirty="0">
              <a:solidFill>
                <a:srgbClr val="FF0000"/>
              </a:solidFill>
            </a:endParaRPr>
          </a:p>
          <a:p>
            <a:pPr marL="9525" lvl="1" indent="0">
              <a:lnSpc>
                <a:spcPct val="100000"/>
              </a:lnSpc>
              <a:buNone/>
            </a:pPr>
            <a:r>
              <a:rPr lang="cs-CZ" altLang="en-US" sz="1800" b="1" dirty="0" smtClean="0">
                <a:solidFill>
                  <a:schemeClr val="tx1"/>
                </a:solidFill>
              </a:rPr>
              <a:t>Výsledky: </a:t>
            </a:r>
            <a:r>
              <a:rPr lang="cs-CZ" altLang="en-US" sz="1800" b="1" dirty="0" smtClean="0">
                <a:solidFill>
                  <a:srgbClr val="FF0000"/>
                </a:solidFill>
              </a:rPr>
              <a:t>	</a:t>
            </a:r>
            <a:r>
              <a:rPr lang="cs-CZ" altLang="en-US" sz="2000" b="1" dirty="0">
                <a:solidFill>
                  <a:srgbClr val="756EAC"/>
                </a:solidFill>
              </a:rPr>
              <a:t>5 – 6 </a:t>
            </a:r>
            <a:r>
              <a:rPr lang="cs-CZ" altLang="en-US" sz="2000" b="1" dirty="0" smtClean="0">
                <a:solidFill>
                  <a:srgbClr val="756EAC"/>
                </a:solidFill>
              </a:rPr>
              <a:t>měsíců</a:t>
            </a:r>
            <a:endParaRPr lang="cs-CZ" altLang="en-US" sz="1600" dirty="0"/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1108"/>
            <a:ext cx="3529263" cy="988591"/>
          </a:xfrm>
        </p:spPr>
        <p:txBody>
          <a:bodyPr/>
          <a:lstStyle/>
          <a:p>
            <a:r>
              <a:rPr lang="cs-CZ" dirty="0" smtClean="0"/>
              <a:t>KALENDÁŘ</a:t>
            </a: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:a16="http://schemas.microsoft.com/office/drawing/2014/main" xmlns="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/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b="1" dirty="0">
                <a:solidFill>
                  <a:srgbClr val="756EAC"/>
                </a:solidFill>
              </a:rPr>
              <a:t>TV </a:t>
            </a:r>
            <a:r>
              <a:rPr lang="cs-CZ" altLang="en-US" sz="2000" b="1" dirty="0" err="1">
                <a:solidFill>
                  <a:srgbClr val="756EAC"/>
                </a:solidFill>
              </a:rPr>
              <a:t>Programming</a:t>
            </a:r>
            <a:endParaRPr lang="cs-CZ" altLang="en-US" sz="2000" b="1" dirty="0">
              <a:solidFill>
                <a:srgbClr val="756EAC"/>
              </a:solidFill>
            </a:endParaRPr>
          </a:p>
          <a:p>
            <a:pPr marL="9525" lvl="1" indent="0">
              <a:lnSpc>
                <a:spcPct val="100000"/>
              </a:lnSpc>
            </a:pPr>
            <a:r>
              <a:rPr lang="cs-CZ" altLang="cs-CZ" sz="1800" b="1" dirty="0" smtClean="0"/>
              <a:t>28</a:t>
            </a:r>
            <a:r>
              <a:rPr lang="en-GB" altLang="cs-CZ" sz="1800" b="1" dirty="0"/>
              <a:t>.</a:t>
            </a:r>
            <a:r>
              <a:rPr lang="cs-CZ" altLang="cs-CZ" sz="1800" b="1" dirty="0"/>
              <a:t> </a:t>
            </a:r>
            <a:r>
              <a:rPr lang="cs-CZ" altLang="cs-CZ" sz="1800" b="1" dirty="0" smtClean="0"/>
              <a:t>listopadu </a:t>
            </a:r>
            <a:r>
              <a:rPr lang="en-GB" altLang="cs-CZ" sz="1800" b="1" dirty="0" smtClean="0"/>
              <a:t>201</a:t>
            </a:r>
            <a:r>
              <a:rPr lang="cs-CZ" altLang="cs-CZ" sz="1800" b="1" dirty="0" smtClean="0"/>
              <a:t>9</a:t>
            </a:r>
            <a:r>
              <a:rPr lang="cs-CZ" altLang="cs-CZ" sz="1800" b="1" dirty="0"/>
              <a:t>		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17.00</a:t>
            </a:r>
            <a:endParaRPr lang="en-GB" altLang="cs-CZ" sz="1800" b="1" dirty="0">
              <a:solidFill>
                <a:srgbClr val="FF0000"/>
              </a:solidFill>
            </a:endParaRPr>
          </a:p>
          <a:p>
            <a:pPr marL="9525" lvl="1" indent="0">
              <a:lnSpc>
                <a:spcPct val="100000"/>
              </a:lnSpc>
            </a:pPr>
            <a:r>
              <a:rPr lang="cs-CZ" altLang="cs-CZ" sz="1800" b="1" dirty="0" smtClean="0"/>
              <a:t>14</a:t>
            </a:r>
            <a:r>
              <a:rPr lang="en-GB" altLang="cs-CZ" sz="1800" b="1" dirty="0" smtClean="0"/>
              <a:t>.</a:t>
            </a:r>
            <a:r>
              <a:rPr lang="cs-CZ" altLang="cs-CZ" sz="1800" b="1" dirty="0" smtClean="0"/>
              <a:t> </a:t>
            </a:r>
            <a:r>
              <a:rPr lang="cs-CZ" altLang="cs-CZ" sz="1800" b="1" dirty="0"/>
              <a:t>května </a:t>
            </a:r>
            <a:r>
              <a:rPr lang="en-GB" altLang="cs-CZ" sz="1800" b="1" dirty="0" smtClean="0"/>
              <a:t>20</a:t>
            </a:r>
            <a:r>
              <a:rPr lang="cs-CZ" altLang="cs-CZ" sz="1800" b="1" dirty="0" smtClean="0"/>
              <a:t>20</a:t>
            </a:r>
            <a:r>
              <a:rPr lang="cs-CZ" altLang="cs-CZ" sz="1800" b="1" dirty="0"/>
              <a:t>		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17.00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0" lvl="1" indent="0">
              <a:spcBef>
                <a:spcPts val="750"/>
              </a:spcBef>
              <a:buClrTx/>
              <a:buSz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Rozpočet: </a:t>
            </a:r>
            <a:r>
              <a:rPr lang="cs-CZ" altLang="en-US" sz="1800" b="1" dirty="0">
                <a:solidFill>
                  <a:srgbClr val="FF0000"/>
                </a:solidFill>
              </a:rPr>
              <a:t>	</a:t>
            </a:r>
            <a:r>
              <a:rPr lang="cs-CZ" altLang="en-US" sz="2000" b="1" dirty="0" smtClean="0">
                <a:solidFill>
                  <a:srgbClr val="756EAC"/>
                </a:solidFill>
              </a:rPr>
              <a:t>13 M </a:t>
            </a:r>
            <a:r>
              <a:rPr lang="cs-CZ" altLang="en-US" sz="2000" b="1" dirty="0">
                <a:solidFill>
                  <a:srgbClr val="756EAC"/>
                </a:solidFill>
              </a:rPr>
              <a:t>EUR</a:t>
            </a:r>
          </a:p>
          <a:p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C7EAAD-CD60-49A1-A1B1-201CFB7E982E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100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 fontScale="85000" lnSpcReduction="20000"/>
          </a:bodyPr>
          <a:lstStyle/>
          <a:p>
            <a:pPr marL="9525" lvl="1" indent="0">
              <a:lnSpc>
                <a:spcPct val="150000"/>
              </a:lnSpc>
              <a:buNone/>
            </a:pPr>
            <a:r>
              <a:rPr lang="cs-CZ" altLang="en-US" sz="2000" b="1" dirty="0">
                <a:solidFill>
                  <a:srgbClr val="7030A0"/>
                </a:solidFill>
              </a:rPr>
              <a:t>Česká republika – Komerční banka – </a:t>
            </a:r>
            <a:r>
              <a:rPr lang="cs-CZ" altLang="en-US" sz="2000" b="1" dirty="0" err="1" smtClean="0">
                <a:solidFill>
                  <a:srgbClr val="7030A0"/>
                </a:solidFill>
              </a:rPr>
              <a:t>EuroCreative</a:t>
            </a:r>
            <a:endParaRPr lang="cs-CZ" altLang="en-US" sz="2000" b="1" dirty="0">
              <a:solidFill>
                <a:srgbClr val="7030A0"/>
              </a:solidFill>
            </a:endParaRPr>
          </a:p>
          <a:p>
            <a:pPr marL="9525" lvl="1" indent="0">
              <a:lnSpc>
                <a:spcPct val="150000"/>
              </a:lnSpc>
            </a:pPr>
            <a:r>
              <a:rPr lang="en-GB" sz="2000" dirty="0" err="1"/>
              <a:t>bezplatná</a:t>
            </a:r>
            <a:r>
              <a:rPr lang="en-GB" sz="2000" dirty="0"/>
              <a:t> </a:t>
            </a:r>
            <a:r>
              <a:rPr lang="en-GB" sz="2000" b="1" dirty="0"/>
              <a:t>70% </a:t>
            </a:r>
            <a:r>
              <a:rPr lang="en-GB" sz="2000" dirty="0" err="1"/>
              <a:t>záruka</a:t>
            </a:r>
            <a:r>
              <a:rPr lang="en-GB" sz="2000" dirty="0"/>
              <a:t> s </a:t>
            </a:r>
            <a:r>
              <a:rPr lang="en-GB" sz="2000" dirty="0" err="1"/>
              <a:t>portfoliovým</a:t>
            </a:r>
            <a:r>
              <a:rPr lang="en-GB" sz="2000" dirty="0"/>
              <a:t> </a:t>
            </a:r>
            <a:r>
              <a:rPr lang="en-GB" sz="2000" dirty="0" err="1"/>
              <a:t>omezením</a:t>
            </a:r>
            <a:endParaRPr lang="en-GB" sz="2000" dirty="0"/>
          </a:p>
          <a:p>
            <a:pPr marL="9525" lvl="1" indent="0">
              <a:lnSpc>
                <a:spcPct val="150000"/>
              </a:lnSpc>
            </a:pPr>
            <a:r>
              <a:rPr lang="cs-CZ" sz="2000" dirty="0"/>
              <a:t> </a:t>
            </a:r>
            <a:r>
              <a:rPr lang="en-GB" sz="2000" b="1" dirty="0"/>
              <a:t>MSP</a:t>
            </a:r>
            <a:r>
              <a:rPr lang="en-GB" sz="2000" dirty="0"/>
              <a:t> (do 250 </a:t>
            </a:r>
            <a:r>
              <a:rPr lang="en-GB" sz="2000" dirty="0" err="1"/>
              <a:t>zam</a:t>
            </a:r>
            <a:r>
              <a:rPr lang="en-GB" sz="2000" dirty="0"/>
              <a:t>., </a:t>
            </a:r>
            <a:r>
              <a:rPr lang="en-GB" sz="2000" dirty="0" err="1"/>
              <a:t>tržby</a:t>
            </a:r>
            <a:r>
              <a:rPr lang="en-GB" sz="2000" dirty="0"/>
              <a:t> do 1,3 </a:t>
            </a:r>
            <a:r>
              <a:rPr lang="en-GB" sz="2000" dirty="0" err="1"/>
              <a:t>mld</a:t>
            </a:r>
            <a:r>
              <a:rPr lang="en-GB" sz="2000" dirty="0"/>
              <a:t>. </a:t>
            </a:r>
            <a:r>
              <a:rPr lang="en-GB" sz="2000" dirty="0" err="1"/>
              <a:t>Kč</a:t>
            </a:r>
            <a:r>
              <a:rPr lang="en-GB" sz="2000" dirty="0"/>
              <a:t> </a:t>
            </a:r>
            <a:r>
              <a:rPr lang="cs-CZ" sz="2000" dirty="0"/>
              <a:t>/</a:t>
            </a:r>
            <a:r>
              <a:rPr lang="en-GB" sz="2000" dirty="0" err="1"/>
              <a:t>aktiv</a:t>
            </a:r>
            <a:r>
              <a:rPr lang="cs-CZ" sz="2000" dirty="0"/>
              <a:t>a</a:t>
            </a:r>
            <a:r>
              <a:rPr lang="en-GB" sz="2000" dirty="0"/>
              <a:t> do 1,2 </a:t>
            </a:r>
            <a:r>
              <a:rPr lang="en-GB" sz="2000" dirty="0" err="1"/>
              <a:t>mld</a:t>
            </a:r>
            <a:r>
              <a:rPr lang="en-GB" sz="2000" dirty="0"/>
              <a:t>. </a:t>
            </a:r>
            <a:r>
              <a:rPr lang="en-GB" sz="2000" dirty="0" err="1"/>
              <a:t>Kč</a:t>
            </a:r>
            <a:r>
              <a:rPr lang="en-GB" sz="2000" dirty="0"/>
              <a:t>), </a:t>
            </a:r>
            <a:endParaRPr lang="cs-CZ" sz="2000" dirty="0"/>
          </a:p>
          <a:p>
            <a:pPr marL="9525" lvl="1" indent="0">
              <a:lnSpc>
                <a:spcPct val="150000"/>
              </a:lnSpc>
            </a:pPr>
            <a:r>
              <a:rPr lang="en-GB" sz="2000" dirty="0" err="1"/>
              <a:t>splatnost</a:t>
            </a:r>
            <a:r>
              <a:rPr lang="en-GB" sz="2000" dirty="0"/>
              <a:t> </a:t>
            </a:r>
            <a:r>
              <a:rPr lang="en-GB" sz="2000" dirty="0" err="1"/>
              <a:t>úvěru</a:t>
            </a:r>
            <a:r>
              <a:rPr lang="en-GB" sz="2000" dirty="0"/>
              <a:t> </a:t>
            </a:r>
            <a:r>
              <a:rPr lang="en-GB" sz="2000" b="1" dirty="0"/>
              <a:t>1 –10 </a:t>
            </a:r>
            <a:r>
              <a:rPr lang="en-GB" sz="2000" dirty="0"/>
              <a:t>let, </a:t>
            </a:r>
            <a:r>
              <a:rPr lang="en-GB" sz="2000" dirty="0" err="1"/>
              <a:t>maximální</a:t>
            </a:r>
            <a:r>
              <a:rPr lang="en-GB" sz="2000" dirty="0"/>
              <a:t> </a:t>
            </a:r>
            <a:r>
              <a:rPr lang="en-GB" sz="2000" dirty="0" err="1"/>
              <a:t>výše</a:t>
            </a:r>
            <a:r>
              <a:rPr lang="en-GB" sz="2000" dirty="0"/>
              <a:t> </a:t>
            </a:r>
            <a:r>
              <a:rPr lang="en-GB" sz="2000" b="1" dirty="0"/>
              <a:t>54 mil. </a:t>
            </a:r>
            <a:r>
              <a:rPr lang="en-GB" sz="2000" b="1" dirty="0" err="1"/>
              <a:t>Kč</a:t>
            </a:r>
            <a:r>
              <a:rPr lang="en-GB" sz="2000" b="1" dirty="0"/>
              <a:t> </a:t>
            </a:r>
            <a:endParaRPr lang="cs-CZ" sz="2000" b="1" dirty="0"/>
          </a:p>
          <a:p>
            <a:pPr marL="9525" lvl="1" indent="0">
              <a:lnSpc>
                <a:spcPct val="150000"/>
              </a:lnSpc>
            </a:pPr>
            <a:r>
              <a:rPr lang="cs-CZ" sz="2000" b="1" dirty="0"/>
              <a:t>výhodnější úročení </a:t>
            </a:r>
          </a:p>
          <a:p>
            <a:pPr marL="9525" lvl="1" indent="0">
              <a:lnSpc>
                <a:spcPct val="150000"/>
              </a:lnSpc>
            </a:pPr>
            <a:r>
              <a:rPr lang="cs-CZ" sz="2000" dirty="0"/>
              <a:t>typy: revolvingový úvěr na provozní potřeby, krátkodobý úvěr – profinancování pohledávek, střednědobý úvěr na výrobu filmu …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en-US" sz="2000" b="1" dirty="0">
                <a:solidFill>
                  <a:srgbClr val="7030A0"/>
                </a:solidFill>
              </a:rPr>
              <a:t>15 úvěrů – 70 mil. Kč – především audiovize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en-US" sz="2000" b="1" dirty="0">
                <a:solidFill>
                  <a:srgbClr val="7030A0"/>
                </a:solidFill>
              </a:rPr>
              <a:t>Nabarvené </a:t>
            </a:r>
            <a:r>
              <a:rPr lang="cs-CZ" altLang="en-US" sz="2000" b="1" dirty="0" smtClean="0">
                <a:solidFill>
                  <a:srgbClr val="7030A0"/>
                </a:solidFill>
              </a:rPr>
              <a:t>ptáče - </a:t>
            </a:r>
            <a:r>
              <a:rPr lang="cs-CZ" altLang="en-US" sz="2000" b="1" dirty="0" err="1" smtClean="0">
                <a:solidFill>
                  <a:srgbClr val="7030A0"/>
                </a:solidFill>
              </a:rPr>
              <a:t>LOVEní</a:t>
            </a:r>
            <a:endParaRPr lang="cs-CZ" altLang="en-US" sz="2000" b="1" dirty="0">
              <a:solidFill>
                <a:srgbClr val="7030A0"/>
              </a:solidFill>
            </a:endParaRP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ZÁRUČNÍ FOND KREATIVNÍ EVROPY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05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/>
          </a:bodyPr>
          <a:lstStyle/>
          <a:p>
            <a:pPr marL="9525" lvl="1" indent="0">
              <a:lnSpc>
                <a:spcPct val="150000"/>
              </a:lnSpc>
            </a:pPr>
            <a:r>
              <a:rPr lang="cs-CZ" sz="2000" b="1" dirty="0" err="1"/>
              <a:t>World</a:t>
            </a:r>
            <a:r>
              <a:rPr lang="cs-CZ" sz="2000" b="1" dirty="0"/>
              <a:t> </a:t>
            </a:r>
            <a:r>
              <a:rPr lang="cs-CZ" sz="2000" b="1" dirty="0" err="1"/>
              <a:t>Cinema</a:t>
            </a:r>
            <a:r>
              <a:rPr lang="cs-CZ" sz="2000" b="1" dirty="0"/>
              <a:t> </a:t>
            </a:r>
            <a:r>
              <a:rPr lang="cs-CZ" sz="2000" b="1" dirty="0" err="1"/>
              <a:t>Fund</a:t>
            </a:r>
            <a:r>
              <a:rPr lang="cs-CZ" sz="2000" b="1" dirty="0"/>
              <a:t> Europe </a:t>
            </a:r>
            <a:endParaRPr lang="en-GB" sz="2000" b="1" dirty="0"/>
          </a:p>
          <a:p>
            <a:pPr marL="9525" lvl="1" indent="0">
              <a:lnSpc>
                <a:spcPct val="150000"/>
              </a:lnSpc>
            </a:pPr>
            <a:r>
              <a:rPr lang="cs-CZ" sz="2000" b="1" dirty="0" smtClean="0"/>
              <a:t>Hubert </a:t>
            </a:r>
            <a:r>
              <a:rPr lang="cs-CZ" sz="2000" b="1" dirty="0"/>
              <a:t>Bals </a:t>
            </a:r>
            <a:r>
              <a:rPr lang="cs-CZ" sz="2000" b="1" dirty="0" err="1"/>
              <a:t>Fund+Europe</a:t>
            </a:r>
            <a:endParaRPr lang="cs-CZ" sz="2000" b="1" dirty="0"/>
          </a:p>
          <a:p>
            <a:pPr marL="9525" lvl="1" indent="0">
              <a:lnSpc>
                <a:spcPct val="150000"/>
              </a:lnSpc>
            </a:pPr>
            <a:r>
              <a:rPr lang="cs-CZ" sz="2000" b="1" dirty="0" err="1" smtClean="0"/>
              <a:t>TorinoFilmLab</a:t>
            </a:r>
            <a:r>
              <a:rPr lang="cs-CZ" sz="2000" b="1" dirty="0" smtClean="0"/>
              <a:t> </a:t>
            </a:r>
            <a:r>
              <a:rPr lang="cs-CZ" sz="2000" b="1" dirty="0" err="1"/>
              <a:t>Coproduction</a:t>
            </a:r>
            <a:r>
              <a:rPr lang="cs-CZ" sz="2000" b="1" dirty="0"/>
              <a:t> </a:t>
            </a:r>
            <a:r>
              <a:rPr lang="cs-CZ" sz="2000" b="1" dirty="0" err="1"/>
              <a:t>Fund</a:t>
            </a:r>
            <a:r>
              <a:rPr lang="cs-CZ" sz="2000" b="1" dirty="0"/>
              <a:t> &amp; TFL Audience Design </a:t>
            </a:r>
            <a:r>
              <a:rPr lang="cs-CZ" sz="2000" b="1" dirty="0" err="1" smtClean="0"/>
              <a:t>Fund</a:t>
            </a:r>
            <a:endParaRPr lang="cs-CZ" sz="2000" b="1" dirty="0" smtClean="0"/>
          </a:p>
          <a:p>
            <a:pPr marL="9525" lvl="1" indent="0">
              <a:lnSpc>
                <a:spcPct val="150000"/>
              </a:lnSpc>
            </a:pPr>
            <a:r>
              <a:rPr lang="cs-CZ" sz="2000" b="1" dirty="0"/>
              <a:t>IDFA </a:t>
            </a:r>
            <a:r>
              <a:rPr lang="cs-CZ" sz="2000" b="1" dirty="0" err="1"/>
              <a:t>Bertha</a:t>
            </a:r>
            <a:r>
              <a:rPr lang="cs-CZ" sz="2000" b="1" dirty="0"/>
              <a:t> </a:t>
            </a:r>
            <a:r>
              <a:rPr lang="cs-CZ" sz="2000" b="1" dirty="0" err="1"/>
              <a:t>Fund</a:t>
            </a:r>
            <a:r>
              <a:rPr lang="cs-CZ" sz="2000" b="1" dirty="0"/>
              <a:t> Europe </a:t>
            </a:r>
          </a:p>
          <a:p>
            <a:pPr marL="9525" lvl="1" indent="0">
              <a:lnSpc>
                <a:spcPct val="150000"/>
              </a:lnSpc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minoritní koprodukce se zeměmi Asie. Lat. Ameriky, Afriky….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KOPRODUKČNÍ FONDY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88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800" dirty="0">
                <a:solidFill>
                  <a:schemeClr val="tx1">
                    <a:lumMod val="50000"/>
                  </a:schemeClr>
                </a:solidFill>
              </a:rPr>
              <a:t>Ž</a:t>
            </a:r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ÁDOST</a:t>
            </a:r>
            <a:r>
              <a:rPr lang="cs-CZ" sz="4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r"/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MEDIA DEVELOPMENT SP</a:t>
            </a:r>
            <a:endParaRPr lang="cs-CZ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72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STRATEGIE</a:t>
            </a:r>
          </a:p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  <a:p>
            <a:pPr algn="r"/>
            <a:endParaRPr lang="cs-CZ" sz="48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HODNOCENÍ ŽÁDOSTÍ</a:t>
            </a:r>
            <a:r>
              <a:rPr lang="cs-CZ" sz="4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r"/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67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lvl="1" indent="0">
              <a:buSzPct val="140000"/>
              <a:defRPr/>
            </a:pPr>
            <a:r>
              <a:rPr lang="cs-CZ" sz="2000" b="1" dirty="0">
                <a:solidFill>
                  <a:srgbClr val="4D4D4D"/>
                </a:solidFill>
                <a:cs typeface="Verdana" panose="020B0604030504040204" pitchFamily="34" charset="0"/>
              </a:rPr>
              <a:t>dokažte, že </a:t>
            </a:r>
            <a:r>
              <a:rPr lang="cs-CZ" sz="2000" b="1" dirty="0">
                <a:solidFill>
                  <a:srgbClr val="FF0000"/>
                </a:solidFill>
                <a:cs typeface="Verdana" panose="020B0604030504040204" pitchFamily="34" charset="0"/>
              </a:rPr>
              <a:t>znáte trh a své možnosti </a:t>
            </a:r>
            <a:endParaRPr lang="cs-CZ" sz="2000" b="1" dirty="0" smtClean="0">
              <a:solidFill>
                <a:srgbClr val="FF0000"/>
              </a:solidFill>
              <a:cs typeface="Verdana" panose="020B0604030504040204" pitchFamily="34" charset="0"/>
            </a:endParaRPr>
          </a:p>
          <a:p>
            <a:pPr marL="9525" lvl="1" indent="0">
              <a:buSzPct val="140000"/>
              <a:buNone/>
              <a:defRPr/>
            </a:pPr>
            <a:endParaRPr lang="cs-CZ" sz="2000" b="1" dirty="0" smtClean="0">
              <a:solidFill>
                <a:srgbClr val="FF0000"/>
              </a:solidFill>
              <a:cs typeface="Verdana" panose="020B0604030504040204" pitchFamily="34" charset="0"/>
            </a:endParaRPr>
          </a:p>
          <a:p>
            <a:pPr marL="9525" lvl="1" indent="0" algn="ctr">
              <a:buSzPct val="140000"/>
              <a:buNone/>
              <a:defRPr/>
            </a:pPr>
            <a:r>
              <a:rPr lang="cs-CZ" sz="2000" b="1" dirty="0" smtClean="0">
                <a:solidFill>
                  <a:srgbClr val="756EAC"/>
                </a:solidFill>
              </a:rPr>
              <a:t>!!do </a:t>
            </a:r>
            <a:r>
              <a:rPr lang="cs-CZ" sz="2000" b="1" dirty="0" err="1" smtClean="0">
                <a:solidFill>
                  <a:srgbClr val="756EAC"/>
                </a:solidFill>
              </a:rPr>
              <a:t>your</a:t>
            </a:r>
            <a:r>
              <a:rPr lang="cs-CZ" sz="2000" b="1" dirty="0" smtClean="0">
                <a:solidFill>
                  <a:srgbClr val="756EAC"/>
                </a:solidFill>
              </a:rPr>
              <a:t> </a:t>
            </a:r>
            <a:r>
              <a:rPr lang="cs-CZ" sz="2000" b="1" dirty="0" err="1" smtClean="0">
                <a:solidFill>
                  <a:srgbClr val="756EAC"/>
                </a:solidFill>
              </a:rPr>
              <a:t>homework</a:t>
            </a:r>
            <a:r>
              <a:rPr lang="cs-CZ" sz="2000" b="1" dirty="0" smtClean="0">
                <a:solidFill>
                  <a:srgbClr val="756EAC"/>
                </a:solidFill>
              </a:rPr>
              <a:t>!!</a:t>
            </a:r>
          </a:p>
          <a:p>
            <a:pPr marL="9525" lvl="1" indent="0" algn="ctr">
              <a:buSzPct val="140000"/>
              <a:buNone/>
              <a:defRPr/>
            </a:pPr>
            <a:endParaRPr lang="cs-CZ" sz="2000" b="1" dirty="0" smtClean="0">
              <a:solidFill>
                <a:srgbClr val="756EAC"/>
              </a:solidFill>
            </a:endParaRPr>
          </a:p>
          <a:p>
            <a:pPr marL="9525" lvl="1" indent="0">
              <a:buSzPct val="140000"/>
              <a:defRPr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cs typeface="Verdana" panose="020B0604030504040204" pitchFamily="34" charset="0"/>
              </a:rPr>
              <a:t>konkrétní</a:t>
            </a:r>
            <a:r>
              <a:rPr lang="cs-CZ" sz="2000" b="1" dirty="0" smtClean="0">
                <a:solidFill>
                  <a:srgbClr val="4D4D4D"/>
                </a:solidFill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4D4D4D"/>
                </a:solidFill>
                <a:cs typeface="Verdana" panose="020B0604030504040204" pitchFamily="34" charset="0"/>
              </a:rPr>
              <a:t>– plány, jména, zdůvodnění výběru </a:t>
            </a:r>
          </a:p>
          <a:p>
            <a:pPr marL="9525" lvl="1" indent="0">
              <a:buSzPct val="140000"/>
              <a:defRPr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cs typeface="Verdana" panose="020B0604030504040204" pitchFamily="34" charset="0"/>
              </a:rPr>
              <a:t>realistická</a:t>
            </a:r>
            <a:r>
              <a:rPr lang="cs-CZ" sz="2000" b="1" dirty="0">
                <a:solidFill>
                  <a:srgbClr val="4D4D4D"/>
                </a:solidFill>
                <a:cs typeface="Verdana" panose="020B0604030504040204" pitchFamily="34" charset="0"/>
              </a:rPr>
              <a:t> – odpovídá vašim možnostem a potřebám projektu</a:t>
            </a:r>
          </a:p>
          <a:p>
            <a:pPr marL="9525" lvl="1" indent="0">
              <a:buSzPct val="140000"/>
              <a:defRPr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cs typeface="Verdana" panose="020B0604030504040204" pitchFamily="34" charset="0"/>
              </a:rPr>
              <a:t>informativní </a:t>
            </a:r>
            <a:r>
              <a:rPr lang="cs-CZ" sz="2000" b="1" dirty="0">
                <a:solidFill>
                  <a:srgbClr val="4D4D4D"/>
                </a:solidFill>
                <a:cs typeface="Verdana" panose="020B0604030504040204" pitchFamily="34" charset="0"/>
              </a:rPr>
              <a:t>– řešte všechny otázky, pokud ne, zdůvodněte</a:t>
            </a:r>
          </a:p>
          <a:p>
            <a:pPr marL="9525" lvl="1" indent="0">
              <a:buSzPct val="140000"/>
              <a:defRPr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cs typeface="Verdana" panose="020B0604030504040204" pitchFamily="34" charset="0"/>
              </a:rPr>
              <a:t>logická</a:t>
            </a:r>
            <a:r>
              <a:rPr lang="cs-CZ" sz="2000" b="1" dirty="0">
                <a:solidFill>
                  <a:srgbClr val="4D4D4D"/>
                </a:solidFill>
                <a:cs typeface="Verdana" panose="020B0604030504040204" pitchFamily="34" charset="0"/>
              </a:rPr>
              <a:t> – jednotlivé strategie a fáze vývoje </a:t>
            </a:r>
            <a:r>
              <a:rPr lang="cs-CZ" sz="2000" b="1" dirty="0">
                <a:solidFill>
                  <a:srgbClr val="FF0000"/>
                </a:solidFill>
                <a:cs typeface="Verdana" panose="020B0604030504040204" pitchFamily="34" charset="0"/>
              </a:rPr>
              <a:t>vzájemně </a:t>
            </a:r>
            <a:r>
              <a:rPr lang="cs-CZ" sz="2000" b="1" dirty="0" smtClean="0">
                <a:solidFill>
                  <a:srgbClr val="FF0000"/>
                </a:solidFill>
                <a:cs typeface="Verdana" panose="020B0604030504040204" pitchFamily="34" charset="0"/>
              </a:rPr>
              <a:t>souvisejí</a:t>
            </a:r>
          </a:p>
          <a:p>
            <a:pPr marL="9525" lvl="1" indent="0">
              <a:buSzPct val="140000"/>
              <a:defRPr/>
            </a:pPr>
            <a:endParaRPr lang="cs-CZ" sz="2000" b="1" dirty="0">
              <a:solidFill>
                <a:srgbClr val="FF0000"/>
              </a:solidFill>
              <a:cs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509618" cy="969542"/>
          </a:xfrm>
        </p:spPr>
        <p:txBody>
          <a:bodyPr/>
          <a:lstStyle/>
          <a:p>
            <a:r>
              <a:rPr lang="cs-CZ" dirty="0" smtClean="0"/>
              <a:t>STRATEGIE PRO</a:t>
            </a:r>
            <a:br>
              <a:rPr lang="cs-CZ" dirty="0" smtClean="0"/>
            </a:br>
            <a:r>
              <a:rPr lang="cs-CZ" dirty="0" smtClean="0"/>
              <a:t>ŽÁDOST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86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525" lvl="1" indent="0"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55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– umělecká kvalita projektu a mezinárodní distribuční potenciál</a:t>
            </a:r>
          </a:p>
          <a:p>
            <a:pPr marL="295275" lvl="1" indent="-285750">
              <a:defRPr/>
            </a:pPr>
            <a:r>
              <a:rPr lang="cs-CZ" sz="2000" dirty="0"/>
              <a:t>silný námět a jeho potenciál, kvalita vyprávění, vývoje postav, světa příběhu… vizuální kvalita (animace), </a:t>
            </a:r>
            <a:r>
              <a:rPr lang="cs-CZ" sz="2000" dirty="0" err="1"/>
              <a:t>artwork</a:t>
            </a:r>
            <a:r>
              <a:rPr lang="cs-CZ" sz="2000" dirty="0"/>
              <a:t>….</a:t>
            </a:r>
            <a:r>
              <a:rPr lang="cs-CZ" sz="2000" b="1" dirty="0"/>
              <a:t>30</a:t>
            </a:r>
          </a:p>
          <a:p>
            <a:pPr marL="295275" lvl="1" indent="-285750">
              <a:defRPr/>
            </a:pPr>
            <a:r>
              <a:rPr lang="cs-CZ" sz="2000" dirty="0"/>
              <a:t>mezinárodně zajímavý námět, kvalita obsazení, tvůrčího týmu, strategie a provedení distribuce, úroveň spolupráce s partnery…</a:t>
            </a:r>
            <a:r>
              <a:rPr lang="cs-CZ" sz="2000" b="1" dirty="0"/>
              <a:t>25</a:t>
            </a:r>
            <a:r>
              <a:rPr lang="cs-CZ" sz="2000" dirty="0"/>
              <a:t> </a:t>
            </a:r>
          </a:p>
          <a:p>
            <a:pPr marL="9525" lvl="1" indent="0"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10 </a:t>
            </a:r>
            <a:r>
              <a:rPr lang="cs-CZ" sz="2000" b="1" dirty="0"/>
              <a:t>– strategie vývoje</a:t>
            </a:r>
          </a:p>
          <a:p>
            <a:pPr marL="295275" lvl="1" indent="-285750">
              <a:defRPr/>
            </a:pPr>
            <a:r>
              <a:rPr lang="cs-CZ" sz="2000" dirty="0"/>
              <a:t>přiměřenost plánu vývoje a rozpočtu potřebám projektu</a:t>
            </a:r>
          </a:p>
          <a:p>
            <a:pPr marL="295275" lvl="1" indent="-285750">
              <a:defRPr/>
            </a:pPr>
            <a:r>
              <a:rPr lang="cs-CZ" sz="2000" dirty="0"/>
              <a:t>úroveň informací – konkrétní, podrobné</a:t>
            </a:r>
          </a:p>
          <a:p>
            <a:pPr marL="295275" lvl="1" indent="-285750">
              <a:defRPr/>
            </a:pPr>
            <a:r>
              <a:rPr lang="cs-CZ" sz="2000" dirty="0"/>
              <a:t>proveditelnost plánu</a:t>
            </a:r>
          </a:p>
          <a:p>
            <a:pPr marL="9525" lvl="1" indent="0"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15 </a:t>
            </a:r>
            <a:r>
              <a:rPr lang="cs-CZ" sz="2000" b="1" dirty="0"/>
              <a:t>- strategie distribuce </a:t>
            </a:r>
          </a:p>
          <a:p>
            <a:pPr marL="295275" lvl="1" indent="-285750">
              <a:defRPr/>
            </a:pPr>
            <a:r>
              <a:rPr lang="cs-CZ" sz="2000" dirty="0"/>
              <a:t>identifikace cílového publika</a:t>
            </a:r>
          </a:p>
          <a:p>
            <a:pPr marL="295275" lvl="1" indent="-285750">
              <a:defRPr/>
            </a:pPr>
            <a:r>
              <a:rPr lang="cs-CZ" sz="2000" dirty="0"/>
              <a:t>volba metod distribuce, partneři, výběr zemí</a:t>
            </a:r>
          </a:p>
          <a:p>
            <a:pPr marL="295275" lvl="1" indent="-285750">
              <a:defRPr/>
            </a:pPr>
            <a:r>
              <a:rPr lang="cs-CZ" sz="2000" dirty="0"/>
              <a:t>vize, výběr trhů</a:t>
            </a:r>
            <a:endParaRPr lang="cs-CZ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HODNOCENÍ PROJEKTU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982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SzPct val="140000"/>
              <a:defRPr/>
            </a:pPr>
            <a:r>
              <a:rPr lang="cs-CZ" sz="2800" dirty="0">
                <a:solidFill>
                  <a:srgbClr val="FF0000"/>
                </a:solidFill>
                <a:cs typeface="Verdana" panose="020B0604030504040204" pitchFamily="34" charset="0"/>
              </a:rPr>
              <a:t>2</a:t>
            </a:r>
            <a:r>
              <a:rPr lang="cs-CZ" sz="2000" dirty="0">
                <a:solidFill>
                  <a:srgbClr val="4D4D4D"/>
                </a:solidFill>
              </a:rPr>
              <a:t> </a:t>
            </a:r>
            <a:r>
              <a:rPr lang="cs-CZ" sz="2800" dirty="0">
                <a:solidFill>
                  <a:srgbClr val="4D4D4D"/>
                </a:solidFill>
                <a:cs typeface="Verdana" panose="020B0604030504040204" pitchFamily="34" charset="0"/>
              </a:rPr>
              <a:t>experti, nezávisle na sobě, on-line</a:t>
            </a:r>
          </a:p>
          <a:p>
            <a:pPr lvl="1">
              <a:buSzPct val="140000"/>
              <a:defRPr/>
            </a:pPr>
            <a:endParaRPr lang="cs-CZ" sz="2800" dirty="0">
              <a:solidFill>
                <a:srgbClr val="4D4D4D"/>
              </a:solidFill>
              <a:cs typeface="Verdana" panose="020B0604030504040204" pitchFamily="34" charset="0"/>
            </a:endParaRPr>
          </a:p>
          <a:p>
            <a:pPr lvl="1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  <a:cs typeface="Verdana" panose="020B0604030504040204" pitchFamily="34" charset="0"/>
              </a:rPr>
              <a:t>aktivní </a:t>
            </a:r>
            <a:r>
              <a:rPr lang="cs-CZ" sz="2800" dirty="0">
                <a:solidFill>
                  <a:srgbClr val="FF0000"/>
                </a:solidFill>
                <a:cs typeface="Verdana" panose="020B0604030504040204" pitchFamily="34" charset="0"/>
              </a:rPr>
              <a:t>profesionálové </a:t>
            </a:r>
            <a:r>
              <a:rPr lang="cs-CZ" sz="2800" dirty="0">
                <a:solidFill>
                  <a:srgbClr val="4D4D4D"/>
                </a:solidFill>
                <a:cs typeface="Verdana" panose="020B0604030504040204" pitchFamily="34" charset="0"/>
              </a:rPr>
              <a:t>– znají trh!</a:t>
            </a:r>
          </a:p>
          <a:p>
            <a:pPr lvl="1">
              <a:buSzPct val="140000"/>
              <a:defRPr/>
            </a:pPr>
            <a:endParaRPr lang="cs-CZ" sz="2800" dirty="0">
              <a:solidFill>
                <a:srgbClr val="4D4D4D"/>
              </a:solidFill>
              <a:cs typeface="Verdana" panose="020B0604030504040204" pitchFamily="34" charset="0"/>
            </a:endParaRPr>
          </a:p>
          <a:p>
            <a:pPr lvl="1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  <a:cs typeface="Verdana" panose="020B0604030504040204" pitchFamily="34" charset="0"/>
              </a:rPr>
              <a:t>podle manuálu</a:t>
            </a:r>
          </a:p>
          <a:p>
            <a:pPr marL="9525" lvl="1" indent="0">
              <a:buSzPct val="140000"/>
              <a:buNone/>
              <a:defRPr/>
            </a:pPr>
            <a:r>
              <a:rPr lang="cs-CZ" sz="2800" dirty="0">
                <a:solidFill>
                  <a:srgbClr val="4D4D4D"/>
                </a:solidFill>
                <a:cs typeface="Verdana" panose="020B0604030504040204" pitchFamily="34" charset="0"/>
              </a:rPr>
              <a:t>https://eacea.ec.europa.eu/sites/eacea-site/files/devsp_2019_expert_guide.pdf</a:t>
            </a:r>
          </a:p>
          <a:p>
            <a:pPr lvl="1">
              <a:buSzPct val="140000"/>
              <a:defRPr/>
            </a:pPr>
            <a:endParaRPr lang="cs-CZ" sz="2800" dirty="0">
              <a:solidFill>
                <a:srgbClr val="4D4D4D"/>
              </a:solidFill>
              <a:cs typeface="Verdana" panose="020B0604030504040204" pitchFamily="34" charset="0"/>
            </a:endParaRPr>
          </a:p>
          <a:p>
            <a:pPr lvl="1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  <a:cs typeface="Verdana" panose="020B0604030504040204" pitchFamily="34" charset="0"/>
              </a:rPr>
              <a:t> rozdělení rozpočtu podle žánrů, ne podle zemí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JAK SE HODNOTÍ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0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525" lvl="1" indent="0">
              <a:buNone/>
              <a:defRPr/>
            </a:pPr>
            <a:r>
              <a:rPr lang="cs-CZ" sz="2800" b="1" dirty="0">
                <a:solidFill>
                  <a:srgbClr val="FF0000"/>
                </a:solidFill>
              </a:rPr>
              <a:t>10 </a:t>
            </a:r>
            <a:r>
              <a:rPr lang="cs-CZ" sz="2400" b="1" dirty="0"/>
              <a:t>- strategie marketingu</a:t>
            </a:r>
          </a:p>
          <a:p>
            <a:pPr marL="9525" lvl="1" indent="0">
              <a:defRPr/>
            </a:pPr>
            <a:r>
              <a:rPr lang="cs-CZ" sz="2400" b="1" dirty="0"/>
              <a:t> </a:t>
            </a:r>
            <a:r>
              <a:rPr lang="cs-CZ" sz="2400" dirty="0" err="1"/>
              <a:t>USPs</a:t>
            </a:r>
            <a:r>
              <a:rPr lang="cs-CZ" sz="2400" dirty="0"/>
              <a:t>, komunikační kanály</a:t>
            </a:r>
          </a:p>
          <a:p>
            <a:pPr marL="9525" lvl="1" indent="0">
              <a:defRPr/>
            </a:pPr>
            <a:r>
              <a:rPr lang="cs-CZ" sz="2400" dirty="0"/>
              <a:t>propagační aktivity, přínos projektu (výhoda) vzhledem k vybraným teritoriím, přiměřenost marketingového a komunikačního plánu</a:t>
            </a:r>
          </a:p>
          <a:p>
            <a:pPr marL="9525" lvl="1" indent="0">
              <a:defRPr/>
            </a:pPr>
            <a:endParaRPr lang="cs-CZ" sz="2400" dirty="0"/>
          </a:p>
          <a:p>
            <a:pPr marL="9525" lvl="1" indent="0">
              <a:buNone/>
              <a:defRPr/>
            </a:pPr>
            <a:r>
              <a:rPr lang="cs-CZ" sz="2800" b="1" dirty="0">
                <a:solidFill>
                  <a:srgbClr val="FF0000"/>
                </a:solidFill>
              </a:rPr>
              <a:t>10 </a:t>
            </a:r>
            <a:r>
              <a:rPr lang="cs-CZ" sz="2400" b="1" dirty="0"/>
              <a:t>– kvalita finanční strategie a potenciál realizace </a:t>
            </a:r>
            <a:r>
              <a:rPr lang="cs-CZ" sz="2400" dirty="0"/>
              <a:t>výběr potenciálních partnerů a trhů –především země s jiným jazykem</a:t>
            </a:r>
          </a:p>
          <a:p>
            <a:pPr marL="9525" lvl="1" indent="0">
              <a:defRPr/>
            </a:pPr>
            <a:r>
              <a:rPr lang="cs-CZ" sz="2400" dirty="0"/>
              <a:t>přiměřenost finanční strategie vzhledem k nákladům projektu</a:t>
            </a:r>
          </a:p>
          <a:p>
            <a:pPr marL="9525" lvl="1" indent="0">
              <a:defRPr/>
            </a:pPr>
            <a:r>
              <a:rPr lang="cs-CZ" sz="2400" dirty="0"/>
              <a:t>podíl zahraničního financování</a:t>
            </a:r>
          </a:p>
          <a:p>
            <a:pPr marL="9525" lvl="1" indent="0">
              <a:defRPr/>
            </a:pPr>
            <a:r>
              <a:rPr lang="cs-CZ" sz="2400" dirty="0"/>
              <a:t>realistický plán</a:t>
            </a:r>
          </a:p>
          <a:p>
            <a:pPr marL="9525" lvl="1" indent="0">
              <a:defRPr/>
            </a:pPr>
            <a:r>
              <a:rPr lang="cs-CZ" sz="2400" dirty="0" smtClean="0"/>
              <a:t>přiměřené </a:t>
            </a:r>
            <a:r>
              <a:rPr lang="cs-CZ" sz="2400" dirty="0"/>
              <a:t>náklady na výrobu vzhledem k projektu a rozpočtu vývoje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HODNOCENÍ </a:t>
            </a:r>
            <a:br>
              <a:rPr lang="cs-CZ" dirty="0" smtClean="0"/>
            </a:br>
            <a:r>
              <a:rPr lang="cs-CZ" dirty="0" smtClean="0"/>
              <a:t>PROJEKTU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162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525" lvl="1" indent="0">
              <a:buSzPct val="140000"/>
              <a:defRPr/>
            </a:pPr>
            <a:r>
              <a:rPr lang="cs-CZ" sz="2800" b="1" dirty="0">
                <a:solidFill>
                  <a:srgbClr val="4D4D4D"/>
                </a:solidFill>
              </a:rPr>
              <a:t>Vývoj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dostatek času a financí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odborní poradci, dramaturgové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odpovídá časovému plánu a rozpočtu</a:t>
            </a:r>
          </a:p>
          <a:p>
            <a:pPr marL="295275" lvl="1" indent="-285750">
              <a:buSzPct val="140000"/>
              <a:defRPr/>
            </a:pPr>
            <a:r>
              <a:rPr lang="cs-CZ" sz="2800" dirty="0" err="1">
                <a:solidFill>
                  <a:srgbClr val="4D4D4D"/>
                </a:solidFill>
              </a:rPr>
              <a:t>trainingy</a:t>
            </a:r>
            <a:r>
              <a:rPr lang="cs-CZ" sz="2800" dirty="0">
                <a:solidFill>
                  <a:srgbClr val="4D4D4D"/>
                </a:solidFill>
              </a:rPr>
              <a:t>, </a:t>
            </a:r>
            <a:r>
              <a:rPr lang="cs-CZ" sz="2800" dirty="0" smtClean="0">
                <a:solidFill>
                  <a:srgbClr val="4D4D4D"/>
                </a:solidFill>
              </a:rPr>
              <a:t>prezentace</a:t>
            </a:r>
            <a:r>
              <a:rPr lang="cs-CZ" sz="2800" dirty="0">
                <a:solidFill>
                  <a:srgbClr val="4D4D4D"/>
                </a:solidFill>
              </a:rPr>
              <a:t>, trhy – podle fází projektu!</a:t>
            </a:r>
          </a:p>
          <a:p>
            <a:pPr marL="295275" lvl="1" indent="-285750">
              <a:buSzPct val="140000"/>
              <a:defRPr/>
            </a:pPr>
            <a:endParaRPr lang="cs-CZ" sz="2800" dirty="0">
              <a:solidFill>
                <a:srgbClr val="4D4D4D"/>
              </a:solidFill>
            </a:endParaRPr>
          </a:p>
          <a:p>
            <a:pPr marL="9525" lvl="1" indent="0">
              <a:buSzPct val="140000"/>
              <a:defRPr/>
            </a:pPr>
            <a:r>
              <a:rPr lang="cs-CZ" sz="2800" b="1" dirty="0">
                <a:solidFill>
                  <a:srgbClr val="4D4D4D"/>
                </a:solidFill>
              </a:rPr>
              <a:t>Financování, rozpočet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obsahuje</a:t>
            </a:r>
            <a:r>
              <a:rPr lang="cs-CZ" sz="2800" dirty="0">
                <a:solidFill>
                  <a:srgbClr val="FF0000"/>
                </a:solidFill>
              </a:rPr>
              <a:t> pouze </a:t>
            </a:r>
            <a:r>
              <a:rPr lang="cs-CZ" sz="2800" dirty="0">
                <a:solidFill>
                  <a:srgbClr val="4D4D4D"/>
                </a:solidFill>
              </a:rPr>
              <a:t>a </a:t>
            </a:r>
            <a:r>
              <a:rPr lang="cs-CZ" sz="2800" dirty="0">
                <a:solidFill>
                  <a:srgbClr val="FF0000"/>
                </a:solidFill>
              </a:rPr>
              <a:t>všechny </a:t>
            </a:r>
            <a:r>
              <a:rPr lang="cs-CZ" sz="2800" dirty="0">
                <a:solidFill>
                  <a:srgbClr val="4D4D4D"/>
                </a:solidFill>
              </a:rPr>
              <a:t>náklady potřebné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rozpočet pokrývá strategii vývoje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odpovídá potřebám projektu</a:t>
            </a:r>
          </a:p>
          <a:p>
            <a:pPr marL="295275" lvl="1" indent="-285750">
              <a:buSzPct val="140000"/>
              <a:defRPr/>
            </a:pPr>
            <a:endParaRPr lang="cs-CZ" sz="2800" dirty="0">
              <a:solidFill>
                <a:srgbClr val="4D4D4D"/>
              </a:solidFill>
            </a:endParaRPr>
          </a:p>
          <a:p>
            <a:pPr marL="9525" lvl="1" indent="0">
              <a:buSzPct val="140000"/>
              <a:defRPr/>
            </a:pPr>
            <a:r>
              <a:rPr lang="cs-CZ" sz="2800" b="1" dirty="0">
                <a:solidFill>
                  <a:srgbClr val="4D4D4D"/>
                </a:solidFill>
              </a:rPr>
              <a:t>Marketing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definujte </a:t>
            </a:r>
            <a:r>
              <a:rPr lang="cs-CZ" sz="2800" dirty="0">
                <a:solidFill>
                  <a:srgbClr val="FF0000"/>
                </a:solidFill>
              </a:rPr>
              <a:t>cílovou skupinu</a:t>
            </a:r>
            <a:r>
              <a:rPr lang="cs-CZ" sz="2800" dirty="0">
                <a:solidFill>
                  <a:srgbClr val="4D4D4D"/>
                </a:solidFill>
              </a:rPr>
              <a:t>, místo filmu na trhu</a:t>
            </a:r>
          </a:p>
          <a:p>
            <a:pPr marL="295275" lvl="1" indent="-285750">
              <a:buSzPct val="140000"/>
              <a:defRPr/>
            </a:pPr>
            <a:r>
              <a:rPr lang="cs-CZ" sz="2800" dirty="0" err="1">
                <a:solidFill>
                  <a:srgbClr val="FF0000"/>
                </a:solidFill>
              </a:rPr>
              <a:t>Unique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Selling</a:t>
            </a:r>
            <a:r>
              <a:rPr lang="cs-CZ" sz="2800" dirty="0">
                <a:solidFill>
                  <a:srgbClr val="FF0000"/>
                </a:solidFill>
              </a:rPr>
              <a:t> Point </a:t>
            </a:r>
            <a:r>
              <a:rPr lang="cs-CZ" sz="2800" dirty="0">
                <a:solidFill>
                  <a:srgbClr val="4D4D4D"/>
                </a:solidFill>
              </a:rPr>
              <a:t>– proč Váš film</a:t>
            </a:r>
          </a:p>
          <a:p>
            <a:pPr marL="295275" lvl="1" indent="-285750">
              <a:buSzPct val="140000"/>
              <a:defRPr/>
            </a:pPr>
            <a:r>
              <a:rPr lang="cs-CZ" sz="2800" dirty="0">
                <a:solidFill>
                  <a:srgbClr val="4D4D4D"/>
                </a:solidFill>
              </a:rPr>
              <a:t>identifikujte teritoria, distributory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DŮLEŽITÉ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33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313" y="1560576"/>
            <a:ext cx="6059424" cy="442569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Program  EU na podporu kinematografie a kulturních a kreativních odvětví</a:t>
            </a:r>
            <a:endParaRPr lang="cs-CZ" dirty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Období 2014 – 2020, rozpočet: 1,462 mld. EUR</a:t>
            </a:r>
          </a:p>
          <a:p>
            <a:pPr lvl="1"/>
            <a:r>
              <a:rPr lang="cs-CZ" sz="1400" dirty="0" smtClean="0"/>
              <a:t>Dílčí programy 		MEDIA, </a:t>
            </a:r>
          </a:p>
          <a:p>
            <a:pPr marL="0" lvl="1" indent="0">
              <a:buNone/>
            </a:pPr>
            <a:r>
              <a:rPr lang="cs-CZ" sz="1400" dirty="0" smtClean="0"/>
              <a:t>			Kultura </a:t>
            </a:r>
          </a:p>
          <a:p>
            <a:pPr marL="0" lvl="1" indent="0">
              <a:buNone/>
            </a:pPr>
            <a:r>
              <a:rPr lang="cs-CZ" sz="1400" dirty="0"/>
              <a:t>	</a:t>
            </a:r>
            <a:r>
              <a:rPr lang="cs-CZ" sz="1400" dirty="0" smtClean="0"/>
              <a:t>		a </a:t>
            </a:r>
            <a:r>
              <a:rPr lang="cs-CZ" sz="1400" dirty="0" smtClean="0">
                <a:solidFill>
                  <a:srgbClr val="FF0000"/>
                </a:solidFill>
              </a:rPr>
              <a:t>mezioborová část</a:t>
            </a:r>
          </a:p>
          <a:p>
            <a:pPr lvl="1"/>
            <a:r>
              <a:rPr lang="cs-CZ" sz="1400" dirty="0"/>
              <a:t>p</a:t>
            </a:r>
            <a:r>
              <a:rPr lang="cs-CZ" sz="1400" dirty="0" smtClean="0"/>
              <a:t>okračování po r. 2021 – nová generace – podpora producentů zůstává</a:t>
            </a:r>
            <a:endParaRPr lang="cs-CZ" sz="1400" dirty="0"/>
          </a:p>
          <a:p>
            <a:pPr lvl="1"/>
            <a:endParaRPr lang="cs-CZ" dirty="0"/>
          </a:p>
          <a:p>
            <a:r>
              <a:rPr lang="cs-CZ" dirty="0" smtClean="0"/>
              <a:t>Okruhy podpory  dílčího programu MEDIA: </a:t>
            </a:r>
            <a:endParaRPr lang="cs-CZ" dirty="0"/>
          </a:p>
          <a:p>
            <a:pPr lvl="1"/>
            <a:r>
              <a:rPr lang="cs-CZ" sz="1400" b="1" dirty="0" smtClean="0">
                <a:solidFill>
                  <a:srgbClr val="FF0000"/>
                </a:solidFill>
              </a:rPr>
              <a:t>Vývoj</a:t>
            </a:r>
          </a:p>
          <a:p>
            <a:pPr lvl="1"/>
            <a:r>
              <a:rPr lang="cs-CZ" sz="1400" dirty="0" smtClean="0"/>
              <a:t>Videohry </a:t>
            </a:r>
          </a:p>
          <a:p>
            <a:pPr lvl="1"/>
            <a:r>
              <a:rPr lang="cs-CZ" sz="1400" b="1" dirty="0" smtClean="0">
                <a:solidFill>
                  <a:srgbClr val="FF0000"/>
                </a:solidFill>
              </a:rPr>
              <a:t>TV programy</a:t>
            </a:r>
          </a:p>
          <a:p>
            <a:pPr lvl="1"/>
            <a:r>
              <a:rPr lang="cs-CZ" sz="1400" dirty="0" smtClean="0"/>
              <a:t>Distribuce</a:t>
            </a:r>
          </a:p>
          <a:p>
            <a:pPr lvl="1"/>
            <a:r>
              <a:rPr lang="cs-CZ" sz="1400" dirty="0" smtClean="0"/>
              <a:t>Online distribuce</a:t>
            </a:r>
          </a:p>
          <a:p>
            <a:pPr lvl="1"/>
            <a:r>
              <a:rPr lang="cs-CZ" sz="1400" dirty="0" smtClean="0"/>
              <a:t>Vzdělávání audiovizuálních profesionálů</a:t>
            </a:r>
          </a:p>
          <a:p>
            <a:pPr lvl="1"/>
            <a:r>
              <a:rPr lang="cs-CZ" sz="1400" dirty="0" smtClean="0"/>
              <a:t>Přístup na trh/Filmové festivaly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Filmová výchova</a:t>
            </a:r>
          </a:p>
          <a:p>
            <a:pPr lvl="1"/>
            <a:r>
              <a:rPr lang="cs-CZ" sz="1400" dirty="0" smtClean="0"/>
              <a:t>Kina (síť Europa </a:t>
            </a:r>
            <a:r>
              <a:rPr lang="cs-CZ" sz="1400" dirty="0" err="1" smtClean="0"/>
              <a:t>Cinemas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b="1" dirty="0" smtClean="0">
                <a:solidFill>
                  <a:srgbClr val="FF0000"/>
                </a:solidFill>
              </a:rPr>
              <a:t>Koprodukční fondy</a:t>
            </a:r>
          </a:p>
          <a:p>
            <a:pPr lvl="1"/>
            <a:endParaRPr lang="cs-CZ" sz="1400" b="1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cs-CZ" sz="1600" b="1" dirty="0"/>
              <a:t>Mezioborová část - </a:t>
            </a:r>
            <a:r>
              <a:rPr lang="cs-CZ" sz="1400" b="1" dirty="0" err="1" smtClean="0">
                <a:solidFill>
                  <a:srgbClr val="FF0000"/>
                </a:solidFill>
              </a:rPr>
              <a:t>EuroCreative</a:t>
            </a:r>
            <a:endParaRPr lang="cs-CZ" sz="1400" b="1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KREATIVNÍ EVROPA</a:t>
            </a:r>
          </a:p>
        </p:txBody>
      </p:sp>
      <p:pic>
        <p:nvPicPr>
          <p:cNvPr id="12" name="Picture Placeholder 11" descr="A picture containing sky, dog, grass, outdoor&#10;&#10;Description automatically generated">
            <a:extLst>
              <a:ext uri="{FF2B5EF4-FFF2-40B4-BE49-F238E27FC236}">
                <a16:creationId xmlns:a16="http://schemas.microsoft.com/office/drawing/2014/main" xmlns="" id="{1D19E070-AEF3-469F-BB0A-857B452BB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erson standing next to a dog&#10;&#10;Description automatically generated">
            <a:extLst>
              <a:ext uri="{FF2B5EF4-FFF2-40B4-BE49-F238E27FC236}">
                <a16:creationId xmlns:a16="http://schemas.microsoft.com/office/drawing/2014/main" xmlns="" id="{9956D654-E4FB-4F48-B639-D33214A1FD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78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lvl="1" indent="0" algn="ctr">
              <a:buSzPct val="140000"/>
              <a:buNone/>
              <a:defRPr/>
            </a:pPr>
            <a:endParaRPr lang="cs-CZ" sz="2800" b="1" dirty="0" smtClean="0">
              <a:solidFill>
                <a:srgbClr val="FF0000"/>
              </a:solidFill>
              <a:cs typeface="Verdana" panose="020B0604030504040204" pitchFamily="34" charset="0"/>
            </a:endParaRPr>
          </a:p>
          <a:p>
            <a:pPr marL="9525" lvl="1" indent="0" algn="ctr">
              <a:buSzPct val="140000"/>
              <a:buNone/>
              <a:defRPr/>
            </a:pPr>
            <a:r>
              <a:rPr lang="cs-CZ" sz="3200" b="1" dirty="0" smtClean="0">
                <a:solidFill>
                  <a:srgbClr val="FF0000"/>
                </a:solidFill>
                <a:cs typeface="Verdana" panose="020B0604030504040204" pitchFamily="34" charset="0"/>
              </a:rPr>
              <a:t>PSANÍ </a:t>
            </a:r>
            <a:r>
              <a:rPr lang="cs-CZ" sz="3200" b="1" dirty="0">
                <a:solidFill>
                  <a:srgbClr val="FF0000"/>
                </a:solidFill>
                <a:cs typeface="Verdana" panose="020B0604030504040204" pitchFamily="34" charset="0"/>
              </a:rPr>
              <a:t>ŽÁDOSTI  </a:t>
            </a:r>
            <a:r>
              <a:rPr lang="cs-CZ" sz="3200" b="1" u="sng" dirty="0">
                <a:solidFill>
                  <a:srgbClr val="FF0000"/>
                </a:solidFill>
                <a:cs typeface="Verdana" panose="020B0604030504040204" pitchFamily="34" charset="0"/>
              </a:rPr>
              <a:t>NENÍ</a:t>
            </a:r>
            <a:r>
              <a:rPr lang="cs-CZ" sz="3200" b="1" dirty="0">
                <a:solidFill>
                  <a:srgbClr val="FF0000"/>
                </a:solidFill>
                <a:cs typeface="Verdana" panose="020B0604030504040204" pitchFamily="34" charset="0"/>
              </a:rPr>
              <a:t>  VYPLŇOVÁNÍ </a:t>
            </a:r>
            <a:r>
              <a:rPr lang="cs-CZ" sz="3200" b="1" dirty="0" smtClean="0">
                <a:solidFill>
                  <a:srgbClr val="FF0000"/>
                </a:solidFill>
                <a:cs typeface="Verdana" panose="020B0604030504040204" pitchFamily="34" charset="0"/>
              </a:rPr>
              <a:t>FORMULÁŘE</a:t>
            </a:r>
          </a:p>
          <a:p>
            <a:pPr marL="9525" lvl="1" indent="0" algn="ctr">
              <a:buSzPct val="140000"/>
              <a:defRPr/>
            </a:pPr>
            <a:endParaRPr lang="cs-CZ" sz="3200" b="1" dirty="0">
              <a:solidFill>
                <a:srgbClr val="FF0000"/>
              </a:solidFill>
              <a:cs typeface="Verdana" panose="020B0604030504040204" pitchFamily="34" charset="0"/>
            </a:endParaRPr>
          </a:p>
          <a:p>
            <a:pPr marL="9525" lvl="1" indent="0" algn="ctr">
              <a:buSzPct val="140000"/>
              <a:buNone/>
              <a:defRPr/>
            </a:pPr>
            <a:r>
              <a:rPr lang="cs-CZ" sz="3200" b="1" dirty="0" smtClean="0">
                <a:solidFill>
                  <a:srgbClr val="4D4D4D"/>
                </a:solidFill>
              </a:rPr>
              <a:t>KONZULTUJTE SVŮJ PROJEKT </a:t>
            </a:r>
          </a:p>
          <a:p>
            <a:pPr marL="9525" lvl="1" indent="0">
              <a:buSzPct val="140000"/>
              <a:defRPr/>
            </a:pPr>
            <a:endParaRPr lang="cs-CZ" sz="2800" dirty="0">
              <a:solidFill>
                <a:srgbClr val="4D4D4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4" y="430634"/>
            <a:ext cx="3355532" cy="902866"/>
          </a:xfrm>
        </p:spPr>
        <p:txBody>
          <a:bodyPr/>
          <a:lstStyle/>
          <a:p>
            <a:r>
              <a:rPr lang="cs-CZ" dirty="0" smtClean="0"/>
              <a:t>DŮLEŽITÉ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731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KAM </a:t>
            </a:r>
          </a:p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</a:p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PROJEKTEM? </a:t>
            </a:r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344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Hraný film</a:t>
            </a:r>
          </a:p>
          <a:p>
            <a:r>
              <a:rPr lang="cs-CZ" altLang="cs-CZ" b="0" dirty="0" err="1" smtClean="0"/>
              <a:t>When</a:t>
            </a:r>
            <a:r>
              <a:rPr lang="cs-CZ" altLang="cs-CZ" b="0" dirty="0" smtClean="0"/>
              <a:t> </a:t>
            </a:r>
            <a:r>
              <a:rPr lang="cs-CZ" altLang="cs-CZ" b="0" dirty="0"/>
              <a:t>East </a:t>
            </a:r>
            <a:r>
              <a:rPr lang="cs-CZ" altLang="cs-CZ" b="0" dirty="0" err="1"/>
              <a:t>Meets</a:t>
            </a:r>
            <a:r>
              <a:rPr lang="cs-CZ" altLang="cs-CZ" b="0" dirty="0"/>
              <a:t> </a:t>
            </a:r>
            <a:r>
              <a:rPr lang="cs-CZ" altLang="cs-CZ" b="0" dirty="0" err="1"/>
              <a:t>West</a:t>
            </a:r>
            <a:r>
              <a:rPr lang="cs-CZ" altLang="cs-CZ" b="0" dirty="0"/>
              <a:t> (IT), </a:t>
            </a:r>
            <a:r>
              <a:rPr lang="cs-CZ" altLang="cs-CZ" b="0" dirty="0" err="1"/>
              <a:t>Connecting</a:t>
            </a:r>
            <a:r>
              <a:rPr lang="cs-CZ" altLang="cs-CZ" b="0" dirty="0"/>
              <a:t> Cottbus (DE), </a:t>
            </a:r>
            <a:r>
              <a:rPr lang="cs-CZ" altLang="cs-CZ" b="0" dirty="0" err="1"/>
              <a:t>CineLink</a:t>
            </a:r>
            <a:r>
              <a:rPr lang="cs-CZ" altLang="cs-CZ" b="0" dirty="0"/>
              <a:t> (</a:t>
            </a:r>
            <a:r>
              <a:rPr lang="cs-CZ" altLang="cs-CZ" b="0" dirty="0" err="1"/>
              <a:t>BiH</a:t>
            </a:r>
            <a:r>
              <a:rPr lang="cs-CZ" altLang="cs-CZ" b="0" dirty="0"/>
              <a:t>)</a:t>
            </a:r>
          </a:p>
          <a:p>
            <a:r>
              <a:rPr lang="cs-CZ" altLang="cs-CZ" dirty="0"/>
              <a:t>Dokument</a:t>
            </a:r>
          </a:p>
          <a:p>
            <a:r>
              <a:rPr lang="cs-CZ" altLang="cs-CZ" b="0" dirty="0" smtClean="0"/>
              <a:t>DOK </a:t>
            </a:r>
            <a:r>
              <a:rPr lang="cs-CZ" altLang="cs-CZ" b="0" dirty="0"/>
              <a:t>Co-Pro Market (DE), </a:t>
            </a:r>
            <a:r>
              <a:rPr lang="en-US" altLang="cs-CZ" b="0" dirty="0"/>
              <a:t>IDFA – FORUM</a:t>
            </a:r>
            <a:r>
              <a:rPr lang="cs-CZ" altLang="cs-CZ" b="0" dirty="0"/>
              <a:t> (NL), </a:t>
            </a:r>
            <a:r>
              <a:rPr lang="cs-CZ" altLang="cs-CZ" b="0" dirty="0" err="1"/>
              <a:t>MeetMarket</a:t>
            </a:r>
            <a:r>
              <a:rPr lang="cs-CZ" altLang="cs-CZ" b="0" dirty="0"/>
              <a:t> Sheffield (GB), East Doc </a:t>
            </a:r>
            <a:r>
              <a:rPr lang="cs-CZ" altLang="cs-CZ" b="0" dirty="0" err="1"/>
              <a:t>Platform</a:t>
            </a:r>
            <a:r>
              <a:rPr lang="cs-CZ" altLang="cs-CZ" b="0" dirty="0"/>
              <a:t> (CZ)</a:t>
            </a:r>
            <a:endParaRPr lang="en-US" altLang="cs-CZ" b="0" dirty="0"/>
          </a:p>
          <a:p>
            <a:r>
              <a:rPr lang="cs-CZ" altLang="cs-CZ" dirty="0"/>
              <a:t>Krátký film</a:t>
            </a:r>
          </a:p>
          <a:p>
            <a:r>
              <a:rPr lang="cs-CZ" altLang="cs-CZ" b="0" dirty="0" smtClean="0"/>
              <a:t>European </a:t>
            </a:r>
            <a:r>
              <a:rPr lang="cs-CZ" altLang="cs-CZ" b="0" dirty="0" err="1"/>
              <a:t>Short</a:t>
            </a:r>
            <a:r>
              <a:rPr lang="cs-CZ" altLang="cs-CZ" b="0" dirty="0"/>
              <a:t> </a:t>
            </a:r>
            <a:r>
              <a:rPr lang="cs-CZ" altLang="cs-CZ" b="0" dirty="0" err="1"/>
              <a:t>Pitch</a:t>
            </a:r>
            <a:r>
              <a:rPr lang="cs-CZ" altLang="cs-CZ" b="0" dirty="0"/>
              <a:t> (PL</a:t>
            </a:r>
            <a:r>
              <a:rPr lang="cs-CZ" altLang="cs-CZ" b="0" dirty="0" smtClean="0"/>
              <a:t>)</a:t>
            </a:r>
          </a:p>
          <a:p>
            <a:r>
              <a:rPr lang="cs-CZ" altLang="cs-CZ" dirty="0" smtClean="0"/>
              <a:t>Animovaný film</a:t>
            </a:r>
          </a:p>
          <a:p>
            <a:r>
              <a:rPr lang="cs-CZ" altLang="cs-CZ" b="0" dirty="0" err="1"/>
              <a:t>Cartoon</a:t>
            </a:r>
            <a:r>
              <a:rPr lang="cs-CZ" altLang="cs-CZ" b="0" dirty="0"/>
              <a:t> Forum, </a:t>
            </a:r>
            <a:r>
              <a:rPr lang="cs-CZ" altLang="cs-CZ" b="0" dirty="0" err="1"/>
              <a:t>Cartoon</a:t>
            </a:r>
            <a:r>
              <a:rPr lang="cs-CZ" altLang="cs-CZ" b="0" dirty="0"/>
              <a:t> </a:t>
            </a:r>
            <a:r>
              <a:rPr lang="cs-CZ" altLang="cs-CZ" b="0" dirty="0" err="1"/>
              <a:t>Movie</a:t>
            </a:r>
            <a:r>
              <a:rPr lang="cs-CZ" altLang="cs-CZ" b="0" dirty="0"/>
              <a:t>, MIFA </a:t>
            </a:r>
            <a:r>
              <a:rPr lang="cs-CZ" altLang="cs-CZ" b="0" dirty="0" err="1"/>
              <a:t>Pitches</a:t>
            </a:r>
            <a:r>
              <a:rPr lang="cs-CZ" altLang="cs-CZ" b="0" dirty="0"/>
              <a:t> (FR), </a:t>
            </a:r>
            <a:r>
              <a:rPr lang="cs-CZ" altLang="cs-CZ" b="0" dirty="0" smtClean="0">
                <a:solidFill>
                  <a:srgbClr val="756EAC"/>
                </a:solidFill>
              </a:rPr>
              <a:t>CEE </a:t>
            </a:r>
            <a:r>
              <a:rPr lang="cs-CZ" altLang="cs-CZ" b="0" dirty="0">
                <a:solidFill>
                  <a:srgbClr val="756EAC"/>
                </a:solidFill>
              </a:rPr>
              <a:t>Animation Forum (CZ)</a:t>
            </a:r>
          </a:p>
          <a:p>
            <a:r>
              <a:rPr lang="cs-CZ" altLang="cs-CZ" dirty="0" smtClean="0"/>
              <a:t>Nové technologie</a:t>
            </a:r>
            <a:endParaRPr lang="cs-CZ" altLang="cs-CZ" dirty="0"/>
          </a:p>
          <a:p>
            <a:r>
              <a:rPr lang="cs-CZ" altLang="cs-CZ" b="0" dirty="0" err="1"/>
              <a:t>Cross</a:t>
            </a:r>
            <a:r>
              <a:rPr lang="cs-CZ" altLang="cs-CZ" b="0" dirty="0"/>
              <a:t> Video Days, </a:t>
            </a:r>
            <a:r>
              <a:rPr lang="cs-CZ" altLang="cs-CZ" b="0" dirty="0" err="1"/>
              <a:t>Laval</a:t>
            </a:r>
            <a:r>
              <a:rPr lang="cs-CZ" altLang="cs-CZ" b="0" dirty="0"/>
              <a:t> </a:t>
            </a:r>
            <a:r>
              <a:rPr lang="cs-CZ" altLang="cs-CZ" b="0" dirty="0" err="1"/>
              <a:t>Virtual</a:t>
            </a:r>
            <a:r>
              <a:rPr lang="cs-CZ" altLang="cs-CZ" b="0" dirty="0"/>
              <a:t> (FR), </a:t>
            </a:r>
            <a:r>
              <a:rPr lang="cs-CZ" altLang="cs-CZ" b="0" dirty="0" err="1"/>
              <a:t>Filmteractive</a:t>
            </a:r>
            <a:r>
              <a:rPr lang="cs-CZ" altLang="cs-CZ" b="0" dirty="0"/>
              <a:t> Market (PL), </a:t>
            </a:r>
            <a:r>
              <a:rPr lang="cs-CZ" altLang="cs-CZ" b="0" dirty="0" err="1"/>
              <a:t>Alternate</a:t>
            </a:r>
            <a:r>
              <a:rPr lang="cs-CZ" altLang="cs-CZ" b="0" dirty="0"/>
              <a:t> </a:t>
            </a:r>
            <a:r>
              <a:rPr lang="cs-CZ" altLang="cs-CZ" b="0" dirty="0" err="1"/>
              <a:t>Realities</a:t>
            </a:r>
            <a:r>
              <a:rPr lang="cs-CZ" altLang="cs-CZ" b="0" dirty="0"/>
              <a:t> Market (GB)</a:t>
            </a:r>
          </a:p>
          <a:p>
            <a:r>
              <a:rPr lang="cs-CZ" altLang="cs-CZ" dirty="0" smtClean="0"/>
              <a:t>Televize</a:t>
            </a:r>
            <a:endParaRPr lang="cs-CZ" altLang="cs-CZ" dirty="0"/>
          </a:p>
          <a:p>
            <a:r>
              <a:rPr lang="cs-CZ" altLang="cs-CZ" b="0" dirty="0"/>
              <a:t>Série </a:t>
            </a:r>
            <a:r>
              <a:rPr lang="cs-CZ" altLang="cs-CZ" b="0" dirty="0" err="1"/>
              <a:t>Series</a:t>
            </a:r>
            <a:r>
              <a:rPr lang="cs-CZ" altLang="cs-CZ" b="0" dirty="0"/>
              <a:t>, </a:t>
            </a:r>
            <a:r>
              <a:rPr lang="cs-CZ" altLang="cs-CZ" b="0" dirty="0" err="1"/>
              <a:t>Séries</a:t>
            </a:r>
            <a:r>
              <a:rPr lang="cs-CZ" altLang="cs-CZ" b="0" dirty="0"/>
              <a:t> </a:t>
            </a:r>
            <a:r>
              <a:rPr lang="cs-CZ" altLang="cs-CZ" b="0" dirty="0" err="1"/>
              <a:t>Mania</a:t>
            </a:r>
            <a:r>
              <a:rPr lang="cs-CZ" altLang="cs-CZ" b="0" dirty="0"/>
              <a:t> (FR)</a:t>
            </a:r>
          </a:p>
          <a:p>
            <a:endParaRPr lang="cs-CZ" altLang="cs-CZ" b="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TRHY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>
          <a:xfrm>
            <a:off x="5679818" y="1735556"/>
            <a:ext cx="3240000" cy="3240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508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 fontScale="92500" lnSpcReduction="10000"/>
          </a:bodyPr>
          <a:lstStyle/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b="1" dirty="0">
                <a:solidFill>
                  <a:srgbClr val="756EAC"/>
                </a:solidFill>
              </a:rPr>
              <a:t>Creative Europe MEDIA </a:t>
            </a:r>
            <a:r>
              <a:rPr lang="cs-CZ" altLang="en-US" sz="2000" b="1" dirty="0" err="1">
                <a:solidFill>
                  <a:srgbClr val="756EAC"/>
                </a:solidFill>
              </a:rPr>
              <a:t>Stands</a:t>
            </a:r>
            <a:endParaRPr lang="cs-CZ" altLang="en-US" sz="2000" b="1" dirty="0">
              <a:solidFill>
                <a:srgbClr val="756EAC"/>
              </a:solidFill>
            </a:endParaRP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stánky na hlavních trzích - pro evropské nezávislé producenty, distributory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zázemí, technická pomoc, prezentace materiálů, poradenství </a:t>
            </a:r>
          </a:p>
          <a:p>
            <a:pPr marL="9525" lvl="1" indent="0">
              <a:lnSpc>
                <a:spcPct val="100000"/>
              </a:lnSpc>
            </a:pPr>
            <a:endParaRPr lang="cs-CZ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European Film Market - </a:t>
            </a:r>
            <a:r>
              <a:rPr lang="cs-CZ" altLang="en-US" sz="2000" dirty="0" err="1"/>
              <a:t>Berlinale</a:t>
            </a:r>
            <a:endParaRPr lang="cs-CZ" altLang="en-US" sz="2000" dirty="0"/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 err="1"/>
              <a:t>Marché</a:t>
            </a:r>
            <a:r>
              <a:rPr lang="cs-CZ" altLang="en-US" sz="2000" dirty="0"/>
              <a:t> </a:t>
            </a:r>
            <a:r>
              <a:rPr lang="cs-CZ" altLang="en-US" sz="2000" dirty="0" err="1"/>
              <a:t>du</a:t>
            </a:r>
            <a:r>
              <a:rPr lang="cs-CZ" altLang="en-US" sz="2000" dirty="0"/>
              <a:t> film - Cannes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MIPCOM (říjen, Cannes)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MIP TV (duben, Cannes)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/>
              <a:t>ANNECY </a:t>
            </a:r>
            <a:r>
              <a:rPr lang="cs-CZ" altLang="en-US" sz="2000" dirty="0" smtClean="0"/>
              <a:t>– </a:t>
            </a:r>
            <a:r>
              <a:rPr lang="cs-CZ" altLang="en-US" sz="2000" dirty="0" smtClean="0">
                <a:solidFill>
                  <a:srgbClr val="FF0000"/>
                </a:solidFill>
              </a:rPr>
              <a:t>nově</a:t>
            </a:r>
          </a:p>
          <a:p>
            <a:pPr marL="9525" lvl="1" indent="0">
              <a:lnSpc>
                <a:spcPct val="100000"/>
              </a:lnSpc>
            </a:pPr>
            <a:r>
              <a:rPr lang="cs-CZ" altLang="en-US" sz="2000" dirty="0" err="1" smtClean="0">
                <a:solidFill>
                  <a:schemeClr val="tx1"/>
                </a:solidFill>
              </a:rPr>
              <a:t>Series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Mania</a:t>
            </a:r>
            <a:r>
              <a:rPr lang="cs-CZ" altLang="en-US" sz="2000" dirty="0" smtClean="0">
                <a:solidFill>
                  <a:schemeClr val="tx1"/>
                </a:solidFill>
              </a:rPr>
              <a:t> –</a:t>
            </a:r>
            <a:r>
              <a:rPr lang="cs-CZ" altLang="en-US" sz="2000" dirty="0" smtClean="0">
                <a:solidFill>
                  <a:srgbClr val="FF0000"/>
                </a:solidFill>
              </a:rPr>
              <a:t> nově </a:t>
            </a:r>
          </a:p>
          <a:p>
            <a:pPr marL="9525" lvl="1" indent="0">
              <a:lnSpc>
                <a:spcPct val="100000"/>
              </a:lnSpc>
            </a:pPr>
            <a:endParaRPr lang="cs-CZ" altLang="en-US" sz="2000" dirty="0"/>
          </a:p>
          <a:p>
            <a:pPr marL="9525" lvl="1" indent="0">
              <a:lnSpc>
                <a:spcPct val="100000"/>
              </a:lnSpc>
              <a:buNone/>
            </a:pPr>
            <a:r>
              <a:rPr lang="cs-CZ" altLang="en-US" sz="2000" dirty="0">
                <a:hlinkClick r:id="rId2"/>
              </a:rPr>
              <a:t>www.media-stands.eu</a:t>
            </a:r>
            <a:endParaRPr lang="cs-CZ" altLang="en-US" sz="20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TRHY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>
          <a:xfrm>
            <a:off x="5679818" y="1735556"/>
            <a:ext cx="3240000" cy="3240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70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 lnSpcReduction="10000"/>
          </a:bodyPr>
          <a:lstStyle/>
          <a:p>
            <a:pPr marL="9525" lvl="1" indent="0">
              <a:buNone/>
            </a:pPr>
            <a:r>
              <a:rPr lang="cs-CZ" altLang="cs-CZ" sz="2000" b="1" dirty="0">
                <a:cs typeface="Arial" charset="0"/>
              </a:rPr>
              <a:t>Proč?</a:t>
            </a:r>
          </a:p>
          <a:p>
            <a:pPr marL="9525" lvl="1" indent="0"/>
            <a:r>
              <a:rPr lang="cs-CZ" altLang="cs-CZ" sz="2000" dirty="0">
                <a:cs typeface="Arial" charset="0"/>
              </a:rPr>
              <a:t>profesní rozvoj – dovednosti „co Vás ve škole nenaučili“</a:t>
            </a:r>
          </a:p>
          <a:p>
            <a:pPr marL="9525" lvl="1" indent="0"/>
            <a:r>
              <a:rPr lang="cs-CZ" altLang="cs-CZ" sz="2000" dirty="0">
                <a:cs typeface="Arial" charset="0"/>
              </a:rPr>
              <a:t>mezinárodní kontakty, propagace</a:t>
            </a:r>
          </a:p>
          <a:p>
            <a:pPr marL="9525" lvl="1" indent="0"/>
            <a:r>
              <a:rPr lang="cs-CZ" altLang="cs-CZ" sz="2000" dirty="0">
                <a:cs typeface="Arial" charset="0"/>
              </a:rPr>
              <a:t>rozvoj společnosti, projektu</a:t>
            </a:r>
          </a:p>
          <a:p>
            <a:pPr marL="9525" lvl="1" indent="0"/>
            <a:r>
              <a:rPr lang="cs-CZ" altLang="cs-CZ" sz="2000" dirty="0">
                <a:cs typeface="Arial" charset="0"/>
              </a:rPr>
              <a:t>2000 v celé EU/50 – 80 CZ účastníků</a:t>
            </a:r>
          </a:p>
          <a:p>
            <a:pPr marL="9525" lvl="1" indent="0"/>
            <a:endParaRPr lang="cs-CZ" altLang="cs-CZ" sz="2000" dirty="0">
              <a:cs typeface="Arial" charset="0"/>
            </a:endParaRPr>
          </a:p>
          <a:p>
            <a:pPr marL="9525" lvl="1" indent="0">
              <a:buNone/>
            </a:pPr>
            <a:r>
              <a:rPr lang="cs-CZ" altLang="cs-CZ" sz="2000" b="1" dirty="0">
                <a:cs typeface="Arial" charset="0"/>
              </a:rPr>
              <a:t>Jak? </a:t>
            </a:r>
          </a:p>
          <a:p>
            <a:pPr marL="9525" lvl="1" indent="0"/>
            <a:r>
              <a:rPr lang="cs-CZ" altLang="cs-CZ" sz="2000" dirty="0">
                <a:solidFill>
                  <a:srgbClr val="FF0000"/>
                </a:solidFill>
                <a:cs typeface="Arial" charset="0"/>
              </a:rPr>
              <a:t>stipendia</a:t>
            </a:r>
            <a:r>
              <a:rPr lang="cs-CZ" altLang="cs-CZ" sz="2000" dirty="0">
                <a:cs typeface="Arial" charset="0"/>
              </a:rPr>
              <a:t> – uděluje organizátor – </a:t>
            </a:r>
            <a:r>
              <a:rPr lang="cs-CZ" altLang="cs-CZ" sz="2000" dirty="0">
                <a:solidFill>
                  <a:srgbClr val="FF0000"/>
                </a:solidFill>
                <a:cs typeface="Arial" charset="0"/>
              </a:rPr>
              <a:t>aktuálně EPI</a:t>
            </a:r>
          </a:p>
          <a:p>
            <a:pPr marL="9525" lvl="1" indent="0"/>
            <a:r>
              <a:rPr lang="cs-CZ" altLang="cs-CZ" sz="2000" dirty="0">
                <a:cs typeface="Arial" charset="0"/>
              </a:rPr>
              <a:t>účastnický poplatek</a:t>
            </a:r>
            <a:r>
              <a:rPr lang="cs-CZ" altLang="cs-CZ" sz="2000" dirty="0" smtClean="0">
                <a:cs typeface="Arial" charset="0"/>
              </a:rPr>
              <a:t>, ubytování</a:t>
            </a:r>
            <a:r>
              <a:rPr lang="cs-CZ" altLang="cs-CZ" sz="2000" dirty="0">
                <a:cs typeface="Arial" charset="0"/>
              </a:rPr>
              <a:t>…</a:t>
            </a:r>
          </a:p>
          <a:p>
            <a:pPr marL="9525" lvl="1" indent="0">
              <a:buNone/>
            </a:pPr>
            <a:r>
              <a:rPr lang="cs-CZ" altLang="cs-CZ" sz="2000" b="1" dirty="0">
                <a:cs typeface="Arial" charset="0"/>
              </a:rPr>
              <a:t>Jak vybírat?</a:t>
            </a:r>
          </a:p>
          <a:p>
            <a:pPr marL="9525" lvl="1" indent="0"/>
            <a:r>
              <a:rPr lang="cs-CZ" altLang="cs-CZ" sz="2000" dirty="0">
                <a:cs typeface="Arial" charset="0"/>
              </a:rPr>
              <a:t>typ a fáze projektu, uzávěrka, požadavky organizátora</a:t>
            </a:r>
          </a:p>
          <a:p>
            <a:pPr marL="9525" lvl="1" indent="0"/>
            <a:r>
              <a:rPr lang="cs-CZ" altLang="cs-CZ" sz="2000" dirty="0">
                <a:cs typeface="Arial" charset="0"/>
              </a:rPr>
              <a:t>pro začátečníky i zkušené profesionály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VZDĚLÁVACÍ PROGRAMY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>
          <a:xfrm>
            <a:off x="5679818" y="1735556"/>
            <a:ext cx="3240000" cy="3240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470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DĚKUJEME VÁM ZA POZORNOST</a:t>
            </a:r>
          </a:p>
          <a:p>
            <a:pPr algn="r"/>
            <a:endParaRPr lang="cs-CZ" sz="40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Kancelář Kreativní Evropa</a:t>
            </a:r>
          </a:p>
          <a:p>
            <a:pPr algn="r"/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659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KAM </a:t>
            </a:r>
          </a:p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</a:p>
          <a:p>
            <a:pPr algn="r"/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PROJEKTEM? </a:t>
            </a:r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65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altLang="cs-CZ" sz="2000" dirty="0">
                <a:solidFill>
                  <a:srgbClr val="756EAC"/>
                </a:solidFill>
              </a:rPr>
              <a:t>2 miliony EUR ročně</a:t>
            </a:r>
          </a:p>
          <a:p>
            <a:pPr marL="9525" lvl="1" indent="0">
              <a:buNone/>
            </a:pPr>
            <a:endParaRPr lang="cs-CZ" altLang="cs-CZ" sz="2200" b="1" dirty="0">
              <a:cs typeface="Arial" charset="0"/>
            </a:endParaRPr>
          </a:p>
          <a:p>
            <a:pPr marL="9525" lvl="1" indent="0">
              <a:lnSpc>
                <a:spcPct val="120000"/>
              </a:lnSpc>
            </a:pPr>
            <a:r>
              <a:rPr lang="cs-CZ" altLang="cs-CZ" sz="2200" dirty="0">
                <a:cs typeface="Arial" charset="0"/>
              </a:rPr>
              <a:t>Nabarvené ptáče – Národní třída – Tiché doteky – Králové </a:t>
            </a:r>
            <a:r>
              <a:rPr lang="cs-CZ" altLang="cs-CZ" sz="2200" dirty="0" smtClean="0">
                <a:cs typeface="Arial" charset="0"/>
              </a:rPr>
              <a:t>Šumavy - Staříci</a:t>
            </a:r>
            <a:endParaRPr lang="cs-CZ" altLang="cs-CZ" sz="2200" dirty="0">
              <a:cs typeface="Arial" charset="0"/>
            </a:endParaRPr>
          </a:p>
          <a:p>
            <a:pPr marL="9525" lvl="1" indent="0"/>
            <a:endParaRPr lang="cs-CZ" altLang="cs-CZ" sz="2200" dirty="0">
              <a:cs typeface="Arial" charset="0"/>
            </a:endParaRPr>
          </a:p>
          <a:p>
            <a:pPr marL="9525" lvl="1" indent="0"/>
            <a:r>
              <a:rPr lang="cs-CZ" altLang="cs-CZ" sz="2200" dirty="0" smtClean="0">
                <a:cs typeface="Arial" charset="0"/>
              </a:rPr>
              <a:t>Diego Maradona  </a:t>
            </a:r>
            <a:r>
              <a:rPr lang="cs-CZ" altLang="cs-CZ" sz="2200" dirty="0">
                <a:cs typeface="Arial" charset="0"/>
              </a:rPr>
              <a:t>- N</a:t>
            </a:r>
            <a:r>
              <a:rPr lang="cs-CZ" altLang="cs-CZ" sz="2200" dirty="0" smtClean="0">
                <a:cs typeface="Arial" charset="0"/>
              </a:rPr>
              <a:t>arušitel systému - Synonyma</a:t>
            </a:r>
            <a:endParaRPr lang="cs-CZ" altLang="cs-CZ" sz="2200" dirty="0">
              <a:cs typeface="Arial" charset="0"/>
            </a:endParaRPr>
          </a:p>
          <a:p>
            <a:pPr marL="9525" lvl="1" indent="0"/>
            <a:endParaRPr lang="cs-CZ" altLang="cs-CZ" sz="2000" dirty="0">
              <a:solidFill>
                <a:schemeClr val="tx1"/>
              </a:solidFill>
            </a:endParaRPr>
          </a:p>
          <a:p>
            <a:pPr marL="9525" lvl="1" indent="0"/>
            <a:r>
              <a:rPr lang="cs-CZ" altLang="cs-CZ" sz="2200" dirty="0">
                <a:cs typeface="Arial" charset="0"/>
              </a:rPr>
              <a:t>MFDF Jihlava  - </a:t>
            </a:r>
            <a:r>
              <a:rPr lang="cs-CZ" altLang="cs-CZ" sz="2000" dirty="0" smtClean="0"/>
              <a:t>MFF </a:t>
            </a:r>
            <a:r>
              <a:rPr lang="cs-CZ" altLang="cs-CZ" sz="2000" dirty="0"/>
              <a:t>Zlín - Jeden </a:t>
            </a:r>
            <a:r>
              <a:rPr lang="cs-CZ" altLang="cs-CZ" sz="2000" dirty="0" smtClean="0"/>
              <a:t>svět</a:t>
            </a:r>
          </a:p>
          <a:p>
            <a:pPr marL="9525" lvl="1" indent="0"/>
            <a:endParaRPr lang="cs-CZ" altLang="cs-CZ" sz="2000" dirty="0"/>
          </a:p>
          <a:p>
            <a:pPr marL="9525" lvl="1" indent="0"/>
            <a:r>
              <a:rPr lang="cs-CZ" altLang="cs-CZ" sz="2000" dirty="0"/>
              <a:t>Světozor (Praha) – </a:t>
            </a:r>
            <a:r>
              <a:rPr lang="cs-CZ" altLang="cs-CZ" sz="2000" dirty="0" err="1"/>
              <a:t>Central</a:t>
            </a:r>
            <a:r>
              <a:rPr lang="cs-CZ" altLang="cs-CZ" sz="2000" dirty="0"/>
              <a:t> (Hr. Králové) – Jitřenka (Semily</a:t>
            </a:r>
            <a:r>
              <a:rPr lang="cs-CZ" altLang="cs-CZ" sz="2000" dirty="0" smtClean="0"/>
              <a:t>) … a 30 dalších</a:t>
            </a:r>
          </a:p>
          <a:p>
            <a:pPr marL="9525" lvl="1" indent="0">
              <a:buNone/>
            </a:pPr>
            <a:endParaRPr lang="cs-CZ" altLang="cs-CZ" sz="2000" dirty="0"/>
          </a:p>
          <a:p>
            <a:pPr marL="9525" lvl="1" indent="0"/>
            <a:r>
              <a:rPr lang="cs-CZ" altLang="cs-CZ" sz="2000" dirty="0"/>
              <a:t>Ex Oriente Film – MIDPOINT ……… </a:t>
            </a:r>
            <a:r>
              <a:rPr lang="cs-CZ" altLang="cs-CZ" sz="2000" b="1" dirty="0">
                <a:cs typeface="Arial" charset="0"/>
              </a:rPr>
              <a:t>a další</a:t>
            </a:r>
            <a:br>
              <a:rPr lang="cs-CZ" altLang="cs-CZ" sz="2000" b="1" dirty="0">
                <a:cs typeface="Arial" charset="0"/>
              </a:rPr>
            </a:br>
            <a:endParaRPr lang="cs-CZ" altLang="cs-CZ" sz="2200" b="1" dirty="0">
              <a:cs typeface="Arial" charset="0"/>
            </a:endParaRPr>
          </a:p>
          <a:p>
            <a:pPr marL="9525" lvl="1" indent="0">
              <a:buNone/>
            </a:pPr>
            <a:r>
              <a:rPr lang="cs-CZ" altLang="cs-CZ" sz="2000" b="1" dirty="0">
                <a:solidFill>
                  <a:srgbClr val="756EAC"/>
                </a:solidFill>
                <a:cs typeface="Arial" charset="0"/>
                <a:hlinkClick r:id="rId2"/>
              </a:rPr>
              <a:t>www.mediadeskcz.eu/projekty</a:t>
            </a:r>
            <a:endParaRPr lang="cs-CZ" altLang="cs-CZ" sz="2000" b="1" dirty="0">
              <a:solidFill>
                <a:srgbClr val="756EAC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8"/>
            <a:ext cx="3355532" cy="1217191"/>
          </a:xfrm>
        </p:spPr>
        <p:txBody>
          <a:bodyPr/>
          <a:lstStyle/>
          <a:p>
            <a:r>
              <a:rPr lang="cs-CZ" dirty="0" smtClean="0"/>
              <a:t>VÝSLEDKY A PODPOŘENÉ PROJEKTY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01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lvl="1">
              <a:lnSpc>
                <a:spcPct val="100000"/>
              </a:lnSpc>
            </a:pPr>
            <a:r>
              <a:rPr lang="cs-CZ" altLang="cs-CZ" sz="2000" b="1" dirty="0" smtClean="0"/>
              <a:t>Výkonná </a:t>
            </a:r>
            <a:r>
              <a:rPr lang="cs-CZ" altLang="cs-CZ" sz="2000" b="1" dirty="0"/>
              <a:t>agentura EACEA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vyhodnocování projektů, kontakt s příjemci podpory, vyúčtování, </a:t>
            </a:r>
            <a:r>
              <a:rPr lang="cs-CZ" altLang="cs-CZ" sz="2000" dirty="0" smtClean="0"/>
              <a:t>monitoring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>
                <a:hlinkClick r:id="rId2"/>
              </a:rPr>
              <a:t>http://eacea.ec.europa.eu/creative-europe</a:t>
            </a:r>
            <a:r>
              <a:rPr lang="cs-CZ" altLang="cs-CZ" sz="2000" dirty="0"/>
              <a:t>  </a:t>
            </a:r>
          </a:p>
          <a:p>
            <a:pPr marL="180975" lvl="1">
              <a:lnSpc>
                <a:spcPct val="100000"/>
              </a:lnSpc>
            </a:pPr>
            <a:endParaRPr lang="cs-CZ" altLang="cs-CZ" sz="2000" dirty="0"/>
          </a:p>
          <a:p>
            <a:pPr marL="180975" lvl="1">
              <a:lnSpc>
                <a:spcPct val="100000"/>
              </a:lnSpc>
            </a:pPr>
            <a:r>
              <a:rPr lang="cs-CZ" altLang="cs-CZ" sz="2000" b="1" dirty="0"/>
              <a:t>Creative Europe Desk/Kancelář Kreativní Evropa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informace o programu, pomoc pro žadatele</a:t>
            </a:r>
            <a:br>
              <a:rPr lang="cs-CZ" altLang="cs-CZ" sz="2000" dirty="0"/>
            </a:br>
            <a:r>
              <a:rPr lang="cs-CZ" altLang="cs-CZ" sz="2000" dirty="0">
                <a:hlinkClick r:id="rId3"/>
              </a:rPr>
              <a:t>www.kreativnievropa.cz</a:t>
            </a:r>
            <a:endParaRPr lang="cs-CZ" altLang="cs-CZ" sz="2000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1108"/>
            <a:ext cx="3529263" cy="988591"/>
          </a:xfrm>
        </p:spPr>
        <p:txBody>
          <a:bodyPr/>
          <a:lstStyle/>
          <a:p>
            <a:r>
              <a:rPr lang="cs-CZ" dirty="0" smtClean="0"/>
              <a:t>ADMINISTRACE PROGRAMU</a:t>
            </a: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:a16="http://schemas.microsoft.com/office/drawing/2014/main" xmlns="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/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180975" lvl="1">
              <a:lnSpc>
                <a:spcPct val="100000"/>
              </a:lnSpc>
            </a:pPr>
            <a:r>
              <a:rPr lang="cs-CZ" altLang="cs-CZ" sz="1800" b="1" dirty="0"/>
              <a:t>Evropská komise – DG </a:t>
            </a:r>
            <a:r>
              <a:rPr lang="cs-CZ" altLang="cs-CZ" sz="1800" b="1" dirty="0" smtClean="0"/>
              <a:t>CNECT (</a:t>
            </a:r>
            <a:r>
              <a:rPr lang="cs-CZ" altLang="cs-CZ" sz="1800" b="1" dirty="0" err="1"/>
              <a:t>Communication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Networks</a:t>
            </a:r>
            <a:r>
              <a:rPr lang="cs-CZ" altLang="cs-CZ" sz="1800" b="1" dirty="0"/>
              <a:t>, </a:t>
            </a:r>
            <a:r>
              <a:rPr lang="cs-CZ" altLang="cs-CZ" sz="1800" b="1" dirty="0" err="1"/>
              <a:t>Content</a:t>
            </a:r>
            <a:r>
              <a:rPr lang="cs-CZ" altLang="cs-CZ" sz="1800" b="1" dirty="0"/>
              <a:t> </a:t>
            </a:r>
            <a:r>
              <a:rPr lang="cs-CZ" altLang="cs-CZ" sz="1800" b="1" dirty="0" smtClean="0"/>
              <a:t>and </a:t>
            </a:r>
            <a:r>
              <a:rPr lang="cs-CZ" altLang="cs-CZ" sz="1800" b="1" dirty="0"/>
              <a:t>Technology)</a:t>
            </a: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/>
              <a:t>politická </a:t>
            </a:r>
            <a:r>
              <a:rPr lang="cs-CZ" altLang="cs-CZ" sz="1800" dirty="0" smtClean="0"/>
              <a:t>rozhodnutí, </a:t>
            </a:r>
            <a:r>
              <a:rPr lang="cs-CZ" altLang="cs-CZ" sz="1800" dirty="0"/>
              <a:t>priority</a:t>
            </a:r>
            <a:br>
              <a:rPr lang="cs-CZ" altLang="cs-CZ" sz="1800" dirty="0"/>
            </a:br>
            <a:r>
              <a:rPr lang="cs-CZ" altLang="cs-CZ" sz="1800" dirty="0">
                <a:hlinkClick r:id="rId6"/>
              </a:rPr>
              <a:t>http://ec.europa.eu/creative-europe</a:t>
            </a:r>
            <a:endParaRPr lang="cs-CZ" altLang="cs-CZ" sz="1800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C7EAAD-CD60-49A1-A1B1-201CFB7E982E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40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lvl="1">
              <a:lnSpc>
                <a:spcPct val="10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Dílčí program MEDIA</a:t>
            </a:r>
          </a:p>
          <a:p>
            <a:pPr marL="180975" lvl="1">
              <a:lnSpc>
                <a:spcPct val="100000"/>
              </a:lnSpc>
            </a:pPr>
            <a:endParaRPr lang="cs-CZ" altLang="cs-CZ" sz="1800" b="1" dirty="0"/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/>
              <a:t>Národní filmový archiv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/>
              <a:t>Národní 28, Praha 1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www.mediadeskcz.eu</a:t>
            </a:r>
          </a:p>
          <a:p>
            <a:pPr marL="180975" lvl="1">
              <a:lnSpc>
                <a:spcPct val="100000"/>
              </a:lnSpc>
            </a:pPr>
            <a:endParaRPr lang="cs-CZ" altLang="cs-CZ" sz="1800" b="1" dirty="0"/>
          </a:p>
          <a:p>
            <a:pPr marL="180975" lvl="1">
              <a:lnSpc>
                <a:spcPct val="100000"/>
              </a:lnSpc>
            </a:pPr>
            <a:r>
              <a:rPr lang="cs-CZ" altLang="cs-CZ" sz="1800" b="1" dirty="0"/>
              <a:t>Dílčí program KULTURA</a:t>
            </a:r>
          </a:p>
          <a:p>
            <a:pPr marL="180975" lvl="1">
              <a:lnSpc>
                <a:spcPct val="100000"/>
              </a:lnSpc>
            </a:pPr>
            <a:endParaRPr lang="cs-CZ" altLang="cs-CZ" sz="1800" b="1" dirty="0"/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/>
              <a:t>Institut umění – Divadelní ústav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/>
              <a:t>Celetná 17, Praha 1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/>
              <a:t>www.programculture.cz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1108"/>
            <a:ext cx="3529263" cy="988591"/>
          </a:xfrm>
        </p:spPr>
        <p:txBody>
          <a:bodyPr/>
          <a:lstStyle/>
          <a:p>
            <a:r>
              <a:rPr lang="cs-CZ" dirty="0" smtClean="0"/>
              <a:t>KREATIVNÍ EVROPA V  v ČR</a:t>
            </a: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:a16="http://schemas.microsoft.com/office/drawing/2014/main" xmlns="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/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cs-CZ" altLang="cs-CZ" sz="2400" dirty="0" smtClean="0">
                <a:solidFill>
                  <a:schemeClr val="tx1"/>
                </a:solidFill>
                <a:cs typeface="Arial" charset="0"/>
              </a:rPr>
              <a:t>www.kreativnievropa.cz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cs-CZ" alt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cs-CZ" altLang="cs-CZ" sz="2400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cs-CZ" altLang="cs-CZ" dirty="0">
                <a:solidFill>
                  <a:schemeClr val="tx1"/>
                </a:solidFill>
                <a:cs typeface="Arial" charset="0"/>
              </a:rPr>
              <a:t>facebook.com/</a:t>
            </a:r>
            <a:r>
              <a:rPr lang="cs-CZ" altLang="cs-CZ" dirty="0" err="1">
                <a:solidFill>
                  <a:schemeClr val="tx1"/>
                </a:solidFill>
                <a:cs typeface="Arial" charset="0"/>
              </a:rPr>
              <a:t>kreativnievropa</a:t>
            </a:r>
            <a:r>
              <a:rPr lang="cs-CZ" altLang="cs-CZ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cs-CZ" altLang="cs-CZ" dirty="0">
                <a:solidFill>
                  <a:schemeClr val="tx1"/>
                </a:solidFill>
                <a:cs typeface="Arial" charset="0"/>
              </a:rPr>
              <a:t>instagram.com/</a:t>
            </a:r>
            <a:r>
              <a:rPr lang="cs-CZ" altLang="cs-CZ" dirty="0" err="1">
                <a:solidFill>
                  <a:schemeClr val="tx1"/>
                </a:solidFill>
                <a:cs typeface="Arial" charset="0"/>
              </a:rPr>
              <a:t>kreativnievropacz</a:t>
            </a:r>
            <a:endParaRPr lang="cs-CZ" altLang="cs-CZ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cs-CZ" altLang="cs-CZ" dirty="0">
                <a:solidFill>
                  <a:schemeClr val="tx1"/>
                </a:solidFill>
                <a:cs typeface="Arial" charset="0"/>
              </a:rPr>
              <a:t>twitter.com/</a:t>
            </a:r>
            <a:r>
              <a:rPr lang="cs-CZ" altLang="cs-CZ" dirty="0" err="1">
                <a:solidFill>
                  <a:schemeClr val="tx1"/>
                </a:solidFill>
                <a:cs typeface="Arial" charset="0"/>
              </a:rPr>
              <a:t>kreativnievropa</a:t>
            </a:r>
            <a:endParaRPr lang="cs-CZ" altLang="cs-CZ" dirty="0">
              <a:solidFill>
                <a:schemeClr val="tx1"/>
              </a:solidFill>
              <a:cs typeface="Arial" charset="0"/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C7EAAD-CD60-49A1-A1B1-201CFB7E982E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1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 fontScale="92500" lnSpcReduction="20000"/>
          </a:bodyPr>
          <a:lstStyle/>
          <a:p>
            <a:pPr marL="9525" lvl="1" indent="0"/>
            <a:r>
              <a:rPr lang="cs-CZ" altLang="en-US" sz="2000" b="1" dirty="0">
                <a:solidFill>
                  <a:srgbClr val="756EAC"/>
                </a:solidFill>
              </a:rPr>
              <a:t>Single </a:t>
            </a:r>
            <a:r>
              <a:rPr lang="cs-CZ" altLang="en-US" sz="2000" b="1" dirty="0" err="1">
                <a:solidFill>
                  <a:srgbClr val="756EAC"/>
                </a:solidFill>
              </a:rPr>
              <a:t>Projects</a:t>
            </a:r>
            <a:r>
              <a:rPr lang="cs-CZ" altLang="en-US" sz="2000" b="1" dirty="0">
                <a:solidFill>
                  <a:srgbClr val="756EAC"/>
                </a:solidFill>
              </a:rPr>
              <a:t> (SP) </a:t>
            </a:r>
            <a:r>
              <a:rPr lang="cs-CZ" altLang="en-US" sz="2000" dirty="0"/>
              <a:t>– jednotlivé projekty. </a:t>
            </a:r>
            <a:endParaRPr lang="cs-CZ" altLang="en-US" sz="2000" dirty="0" smtClean="0"/>
          </a:p>
          <a:p>
            <a:pPr marL="9525" lvl="1" indent="0">
              <a:buNone/>
            </a:pPr>
            <a:r>
              <a:rPr lang="cs-CZ" altLang="en-US" sz="2000" dirty="0" smtClean="0"/>
              <a:t>Podpora určena malým společnostem.</a:t>
            </a:r>
            <a:endParaRPr lang="en-GB" altLang="en-US" sz="2000" dirty="0"/>
          </a:p>
          <a:p>
            <a:pPr marL="9525" lvl="1" indent="0"/>
            <a:endParaRPr lang="en-GB" altLang="en-US" sz="2000" dirty="0"/>
          </a:p>
          <a:p>
            <a:pPr marL="9525" lvl="1" indent="0"/>
            <a:r>
              <a:rPr lang="cs-CZ" altLang="en-US" sz="2000" b="1" dirty="0" err="1">
                <a:solidFill>
                  <a:srgbClr val="756EAC"/>
                </a:solidFill>
              </a:rPr>
              <a:t>Slate</a:t>
            </a:r>
            <a:r>
              <a:rPr lang="cs-CZ" altLang="en-US" sz="2000" b="1" dirty="0">
                <a:solidFill>
                  <a:srgbClr val="756EAC"/>
                </a:solidFill>
              </a:rPr>
              <a:t> </a:t>
            </a:r>
            <a:r>
              <a:rPr lang="cs-CZ" altLang="en-US" sz="2000" b="1" dirty="0" err="1">
                <a:solidFill>
                  <a:srgbClr val="756EAC"/>
                </a:solidFill>
              </a:rPr>
              <a:t>Funding</a:t>
            </a:r>
            <a:r>
              <a:rPr lang="cs-CZ" altLang="en-US" sz="2000" b="1" dirty="0">
                <a:solidFill>
                  <a:srgbClr val="756EAC"/>
                </a:solidFill>
              </a:rPr>
              <a:t> (SF) </a:t>
            </a:r>
            <a:r>
              <a:rPr lang="cs-CZ" altLang="en-US" sz="2000" dirty="0"/>
              <a:t>– soubory 3 – 5 projektů. </a:t>
            </a:r>
            <a:endParaRPr lang="cs-CZ" altLang="en-US" sz="2000" dirty="0" smtClean="0"/>
          </a:p>
          <a:p>
            <a:pPr marL="9525" lvl="1" indent="0">
              <a:buNone/>
            </a:pPr>
            <a:r>
              <a:rPr lang="cs-CZ" altLang="en-US" sz="2000" dirty="0" smtClean="0"/>
              <a:t>Podpora je určena středně velkým společnostem se zkušenostmi na mezinárodní úrovni a se schopností financovat vývoj více projektů souběžně. </a:t>
            </a:r>
          </a:p>
          <a:p>
            <a:pPr marL="9525" lvl="1" indent="0"/>
            <a:endParaRPr lang="cs-CZ" altLang="en-US" sz="2000" dirty="0"/>
          </a:p>
          <a:p>
            <a:pPr marL="9525" lvl="1" indent="0"/>
            <a:r>
              <a:rPr lang="cs-CZ" altLang="en-US" sz="2000" b="1" dirty="0">
                <a:solidFill>
                  <a:srgbClr val="756EAC"/>
                </a:solidFill>
              </a:rPr>
              <a:t>paušální částky </a:t>
            </a:r>
            <a:r>
              <a:rPr lang="cs-CZ" altLang="en-US" sz="2000" dirty="0"/>
              <a:t>(SP): </a:t>
            </a:r>
            <a:endParaRPr lang="cs-CZ" altLang="en-US" sz="2000" dirty="0" smtClean="0"/>
          </a:p>
          <a:p>
            <a:pPr marL="9525" lvl="1" indent="0">
              <a:buNone/>
            </a:pPr>
            <a:r>
              <a:rPr lang="cs-CZ" altLang="en-US" sz="2000" b="1" dirty="0"/>
              <a:t> </a:t>
            </a:r>
            <a:r>
              <a:rPr lang="cs-CZ" altLang="en-US" sz="2000" b="1" dirty="0" smtClean="0"/>
              <a:t>  60 </a:t>
            </a:r>
            <a:r>
              <a:rPr lang="cs-CZ" altLang="en-US" sz="2000" b="1" dirty="0"/>
              <a:t>000 </a:t>
            </a:r>
            <a:r>
              <a:rPr lang="cs-CZ" altLang="en-US" sz="2000" dirty="0"/>
              <a:t>EUR </a:t>
            </a:r>
            <a:r>
              <a:rPr lang="cs-CZ" altLang="en-US" sz="2000" dirty="0" smtClean="0"/>
              <a:t>- animovaný, </a:t>
            </a:r>
            <a:r>
              <a:rPr lang="cs-CZ" altLang="en-US" sz="2000" b="1" dirty="0"/>
              <a:t>25 000 </a:t>
            </a:r>
            <a:r>
              <a:rPr lang="cs-CZ" altLang="en-US" sz="2000" dirty="0"/>
              <a:t>EUR </a:t>
            </a:r>
            <a:r>
              <a:rPr lang="cs-CZ" altLang="en-US" sz="2000" dirty="0" smtClean="0"/>
              <a:t> - dokument,          </a:t>
            </a:r>
            <a:r>
              <a:rPr lang="cs-CZ" altLang="en-US" sz="2000" b="1" dirty="0" smtClean="0"/>
              <a:t>30 </a:t>
            </a:r>
            <a:r>
              <a:rPr lang="cs-CZ" altLang="en-US" sz="2000" b="1" dirty="0"/>
              <a:t>000/50 000 </a:t>
            </a:r>
            <a:r>
              <a:rPr lang="cs-CZ" altLang="en-US" sz="2000" dirty="0"/>
              <a:t>EUR </a:t>
            </a:r>
            <a:r>
              <a:rPr lang="cs-CZ" altLang="en-US" sz="2000" dirty="0" smtClean="0"/>
              <a:t> - hraný (podle </a:t>
            </a:r>
            <a:r>
              <a:rPr lang="cs-CZ" altLang="en-US" sz="2000" dirty="0"/>
              <a:t>výrobního rozpočtu)</a:t>
            </a:r>
          </a:p>
          <a:p>
            <a:pPr marL="9525" lvl="1" indent="0">
              <a:buNone/>
            </a:pPr>
            <a:endParaRPr lang="cs-CZ" altLang="en-US" sz="2000" dirty="0"/>
          </a:p>
          <a:p>
            <a:pPr marL="9525" lvl="1" indent="0"/>
            <a:r>
              <a:rPr lang="cs-CZ" altLang="en-US" sz="2000" b="1" dirty="0">
                <a:solidFill>
                  <a:srgbClr val="756EAC"/>
                </a:solidFill>
              </a:rPr>
              <a:t>50 % rozpočtu na vývoj </a:t>
            </a:r>
            <a:r>
              <a:rPr lang="cs-CZ" altLang="en-US" sz="2000" dirty="0"/>
              <a:t>(</a:t>
            </a:r>
            <a:r>
              <a:rPr lang="cs-CZ" altLang="en-US" sz="2000" dirty="0" smtClean="0"/>
              <a:t>SF)</a:t>
            </a:r>
          </a:p>
          <a:p>
            <a:pPr marL="9525" lvl="1" indent="0">
              <a:buNone/>
            </a:pPr>
            <a:r>
              <a:rPr lang="cs-CZ" altLang="en-US" sz="2000" b="1" dirty="0" smtClean="0"/>
              <a:t>   70 </a:t>
            </a:r>
            <a:r>
              <a:rPr lang="cs-CZ" altLang="en-US" sz="2000" b="1" dirty="0"/>
              <a:t>000 – 200 000 </a:t>
            </a:r>
            <a:r>
              <a:rPr lang="cs-CZ" altLang="en-US" sz="2000" dirty="0"/>
              <a:t>EUR</a:t>
            </a:r>
          </a:p>
          <a:p>
            <a:pPr marL="9525" lvl="1" indent="0"/>
            <a:endParaRPr lang="cs-CZ" altLang="en-US" sz="2000" dirty="0"/>
          </a:p>
          <a:p>
            <a:pPr marL="9525" lvl="1" indent="0"/>
            <a:r>
              <a:rPr lang="cs-CZ" altLang="en-US" sz="2000" dirty="0">
                <a:solidFill>
                  <a:schemeClr val="tx1"/>
                </a:solidFill>
              </a:rPr>
              <a:t>forma:</a:t>
            </a:r>
            <a:r>
              <a:rPr lang="cs-CZ" altLang="en-US" sz="2000" b="1" dirty="0">
                <a:solidFill>
                  <a:srgbClr val="756EAC"/>
                </a:solidFill>
              </a:rPr>
              <a:t> dotace</a:t>
            </a:r>
            <a:endParaRPr lang="en-GB" altLang="en-US" sz="2000" b="1" dirty="0">
              <a:solidFill>
                <a:srgbClr val="756EAC"/>
              </a:solidFill>
            </a:endParaRP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MEDIA DEVELOPMENT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98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9525" lvl="1" indent="0">
              <a:buNone/>
            </a:pPr>
            <a:r>
              <a:rPr lang="cs-CZ" altLang="en-US" sz="2000" b="1" dirty="0"/>
              <a:t>Pro kina</a:t>
            </a:r>
            <a:endParaRPr lang="en-GB" altLang="en-US" sz="2000" b="1" dirty="0"/>
          </a:p>
          <a:p>
            <a:pPr marL="9525" lvl="1" indent="0"/>
            <a:r>
              <a:rPr lang="cs-CZ" altLang="en-US" sz="2000" dirty="0"/>
              <a:t>hrané, animované a tvůrčí dokumentární filmy delší než </a:t>
            </a:r>
            <a:r>
              <a:rPr lang="cs-CZ" altLang="en-US" sz="2000" dirty="0">
                <a:solidFill>
                  <a:srgbClr val="756EAC"/>
                </a:solidFill>
              </a:rPr>
              <a:t>60 min </a:t>
            </a:r>
          </a:p>
          <a:p>
            <a:pPr marL="9525" lvl="1" indent="0"/>
            <a:endParaRPr lang="en-GB" altLang="en-US" sz="2000" dirty="0">
              <a:solidFill>
                <a:srgbClr val="7030A0"/>
              </a:solidFill>
            </a:endParaRPr>
          </a:p>
          <a:p>
            <a:pPr marL="9525" lvl="1" indent="0">
              <a:buNone/>
            </a:pPr>
            <a:r>
              <a:rPr lang="cs-CZ" altLang="en-US" sz="2000" b="1" dirty="0"/>
              <a:t>Pro televizi nebo digitální platformy</a:t>
            </a:r>
            <a:endParaRPr lang="en-GB" altLang="en-US" sz="2000" b="1" dirty="0"/>
          </a:p>
          <a:p>
            <a:pPr marL="9525" lvl="1" indent="0"/>
            <a:r>
              <a:rPr lang="cs-CZ" altLang="en-US" sz="2000" dirty="0"/>
              <a:t>hrané filmy delší než </a:t>
            </a:r>
            <a:r>
              <a:rPr lang="cs-CZ" altLang="en-US" sz="2000" dirty="0">
                <a:solidFill>
                  <a:srgbClr val="756EAC"/>
                </a:solidFill>
              </a:rPr>
              <a:t>90 min</a:t>
            </a:r>
            <a:endParaRPr lang="en-GB" altLang="en-US" sz="2000" dirty="0">
              <a:solidFill>
                <a:srgbClr val="756EAC"/>
              </a:solidFill>
            </a:endParaRPr>
          </a:p>
          <a:p>
            <a:pPr marL="9525" lvl="1" indent="0"/>
            <a:r>
              <a:rPr lang="cs-CZ" altLang="en-US" sz="2000" dirty="0"/>
              <a:t>tvůrčí dokumentární filmy delší než </a:t>
            </a:r>
            <a:r>
              <a:rPr lang="cs-CZ" altLang="en-US" sz="2000" dirty="0">
                <a:solidFill>
                  <a:srgbClr val="756EAC"/>
                </a:solidFill>
              </a:rPr>
              <a:t>50 min</a:t>
            </a:r>
            <a:r>
              <a:rPr lang="cs-CZ" altLang="en-US" sz="2000" dirty="0"/>
              <a:t> </a:t>
            </a:r>
            <a:endParaRPr lang="en-GB" altLang="en-US" sz="2000" dirty="0"/>
          </a:p>
          <a:p>
            <a:pPr marL="9525" lvl="1" indent="0"/>
            <a:r>
              <a:rPr lang="cs-CZ" altLang="en-US" sz="2000" dirty="0"/>
              <a:t>animované filmy delší než </a:t>
            </a:r>
            <a:r>
              <a:rPr lang="cs-CZ" altLang="en-US" sz="2000" dirty="0">
                <a:solidFill>
                  <a:srgbClr val="756EAC"/>
                </a:solidFill>
              </a:rPr>
              <a:t>24 </a:t>
            </a:r>
            <a:r>
              <a:rPr lang="cs-CZ" altLang="en-US" sz="2000" dirty="0" smtClean="0">
                <a:solidFill>
                  <a:srgbClr val="756EAC"/>
                </a:solidFill>
              </a:rPr>
              <a:t>min</a:t>
            </a:r>
          </a:p>
          <a:p>
            <a:pPr marL="9525" lvl="1" indent="0">
              <a:buNone/>
            </a:pPr>
            <a:endParaRPr lang="en-GB" altLang="en-US" sz="2000" dirty="0">
              <a:solidFill>
                <a:srgbClr val="756EAC"/>
              </a:solidFill>
            </a:endParaRPr>
          </a:p>
          <a:p>
            <a:pPr marL="9525" lvl="1" indent="0"/>
            <a:r>
              <a:rPr lang="cs-CZ" altLang="en-US" sz="2000" dirty="0"/>
              <a:t>jednotlivé filmy i seriály (celková délka všech dílů)</a:t>
            </a:r>
          </a:p>
          <a:p>
            <a:pPr marL="9525" lvl="1" indent="0"/>
            <a:r>
              <a:rPr lang="cs-CZ" altLang="en-US" sz="2000" dirty="0"/>
              <a:t>krátký film do 20 </a:t>
            </a:r>
            <a:r>
              <a:rPr lang="cs-CZ" altLang="en-US" sz="2000" dirty="0" smtClean="0"/>
              <a:t>min </a:t>
            </a:r>
            <a:r>
              <a:rPr lang="cs-CZ" altLang="en-US" sz="2000" dirty="0"/>
              <a:t>– </a:t>
            </a:r>
            <a:r>
              <a:rPr lang="cs-CZ" altLang="en-US" sz="2000" dirty="0">
                <a:solidFill>
                  <a:srgbClr val="FF0000"/>
                </a:solidFill>
              </a:rPr>
              <a:t>pouze jako součást SF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marL="9525" lvl="1" indent="0"/>
            <a:endParaRPr lang="cs-CZ" altLang="en-US" sz="2000" dirty="0"/>
          </a:p>
          <a:p>
            <a:pPr marL="9525" lvl="1" indent="0"/>
            <a:r>
              <a:rPr lang="cs-CZ" altLang="en-US" sz="2000" dirty="0">
                <a:solidFill>
                  <a:srgbClr val="756EAC"/>
                </a:solidFill>
              </a:rPr>
              <a:t>nepodporuje se: </a:t>
            </a:r>
            <a:r>
              <a:rPr lang="cs-CZ" altLang="en-US" sz="2000" dirty="0"/>
              <a:t>záznamy, reportáže, publicistické a zpravodajské pořady a magazíny, reality show nebo vzdělávací, výukové a instruktážní programy, </a:t>
            </a:r>
            <a:r>
              <a:rPr lang="cs-CZ" altLang="en-US" sz="2000" dirty="0">
                <a:solidFill>
                  <a:srgbClr val="FF0000"/>
                </a:solidFill>
              </a:rPr>
              <a:t>studentské a absolventské filmy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8"/>
            <a:ext cx="3355532" cy="693317"/>
          </a:xfrm>
        </p:spPr>
        <p:txBody>
          <a:bodyPr/>
          <a:lstStyle/>
          <a:p>
            <a:r>
              <a:rPr lang="cs-CZ" dirty="0" smtClean="0"/>
              <a:t>PROJEKTY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0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9525" lvl="1" indent="0"/>
            <a:r>
              <a:rPr lang="cs-CZ" altLang="en-US" sz="2000" b="1" dirty="0">
                <a:solidFill>
                  <a:srgbClr val="756EAC"/>
                </a:solidFill>
              </a:rPr>
              <a:t>nezávislá</a:t>
            </a:r>
            <a:r>
              <a:rPr lang="cs-CZ" altLang="en-US" sz="2000" dirty="0"/>
              <a:t> – není vlastněná TV (max. 25 % podíl)</a:t>
            </a:r>
          </a:p>
          <a:p>
            <a:pPr marL="9525" lvl="1" indent="0"/>
            <a:endParaRPr lang="cs-CZ" altLang="en-US" sz="2000" dirty="0"/>
          </a:p>
          <a:p>
            <a:pPr marL="9525" lvl="1" indent="0"/>
            <a:r>
              <a:rPr lang="cs-CZ" altLang="en-US" sz="2000" b="1" dirty="0">
                <a:solidFill>
                  <a:srgbClr val="756EAC"/>
                </a:solidFill>
              </a:rPr>
              <a:t>evropská</a:t>
            </a:r>
            <a:r>
              <a:rPr lang="cs-CZ" altLang="en-US" sz="2000" dirty="0">
                <a:solidFill>
                  <a:srgbClr val="756EAC"/>
                </a:solidFill>
              </a:rPr>
              <a:t> </a:t>
            </a:r>
            <a:r>
              <a:rPr lang="cs-CZ" altLang="en-US" sz="2000" dirty="0"/>
              <a:t>– registrovaná v jedné ze zemí MEDIA a vlastněná občany těchto zemí</a:t>
            </a:r>
          </a:p>
          <a:p>
            <a:pPr marL="9525" lvl="1" indent="0"/>
            <a:endParaRPr lang="cs-CZ" altLang="en-US" sz="2000" dirty="0"/>
          </a:p>
          <a:p>
            <a:pPr marL="9525" lvl="1" indent="0"/>
            <a:r>
              <a:rPr lang="cs-CZ" altLang="en-US" sz="2000" dirty="0"/>
              <a:t>existence alespoň </a:t>
            </a:r>
            <a:r>
              <a:rPr lang="cs-CZ" altLang="en-US" sz="2000" b="1" dirty="0">
                <a:solidFill>
                  <a:srgbClr val="756EAC"/>
                </a:solidFill>
              </a:rPr>
              <a:t>1 rok </a:t>
            </a:r>
            <a:r>
              <a:rPr lang="cs-CZ" altLang="en-US" sz="2000" dirty="0"/>
              <a:t>(SP), </a:t>
            </a:r>
            <a:r>
              <a:rPr lang="cs-CZ" altLang="en-US" sz="2000" b="1" dirty="0">
                <a:solidFill>
                  <a:srgbClr val="756EAC"/>
                </a:solidFill>
              </a:rPr>
              <a:t>3 roky </a:t>
            </a:r>
            <a:r>
              <a:rPr lang="cs-CZ" altLang="en-US" sz="2000" dirty="0"/>
              <a:t>(SF)</a:t>
            </a:r>
          </a:p>
          <a:p>
            <a:pPr marL="9525" lvl="1" indent="0"/>
            <a:endParaRPr lang="cs-CZ" altLang="en-US" sz="2000" dirty="0"/>
          </a:p>
          <a:p>
            <a:pPr marL="9525" lvl="1" indent="0"/>
            <a:r>
              <a:rPr lang="cs-CZ" altLang="en-US" sz="2000" b="1" dirty="0">
                <a:solidFill>
                  <a:srgbClr val="756EAC"/>
                </a:solidFill>
              </a:rPr>
              <a:t>produkční společnost </a:t>
            </a:r>
            <a:r>
              <a:rPr lang="cs-CZ" altLang="en-US" sz="2000" dirty="0"/>
              <a:t>– hlavní předmět činnosti AV produkce</a:t>
            </a:r>
            <a:endParaRPr lang="en-GB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KDO MŮŽE ŽÁDAT </a:t>
            </a:r>
            <a:br>
              <a:rPr lang="cs-CZ" dirty="0" smtClean="0"/>
            </a:br>
            <a:r>
              <a:rPr lang="cs-CZ" dirty="0" smtClean="0"/>
              <a:t>O PODPORU? 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09805"/>
      </p:ext>
    </p:extLst>
  </p:cSld>
  <p:clrMapOvr>
    <a:masterClrMapping/>
  </p:clrMapOvr>
</p:sld>
</file>

<file path=ppt/theme/theme1.xml><?xml version="1.0" encoding="utf-8"?>
<a:theme xmlns:a="http://schemas.openxmlformats.org/drawingml/2006/main" name="181205-Kreativni_Evropa">
  <a:themeElements>
    <a:clrScheme name="Kreativni Evropa">
      <a:dk1>
        <a:srgbClr val="333333"/>
      </a:dk1>
      <a:lt1>
        <a:sysClr val="window" lastClr="FFFFFF"/>
      </a:lt1>
      <a:dk2>
        <a:srgbClr val="44546A"/>
      </a:dk2>
      <a:lt2>
        <a:srgbClr val="E7E6E6"/>
      </a:lt2>
      <a:accent1>
        <a:srgbClr val="554F99"/>
      </a:accent1>
      <a:accent2>
        <a:srgbClr val="BAB7D6"/>
      </a:accent2>
      <a:accent3>
        <a:srgbClr val="756EAC"/>
      </a:accent3>
      <a:accent4>
        <a:srgbClr val="BAB7D6"/>
      </a:accent4>
      <a:accent5>
        <a:srgbClr val="756EAC"/>
      </a:accent5>
      <a:accent6>
        <a:srgbClr val="F2F2F2"/>
      </a:accent6>
      <a:hlink>
        <a:srgbClr val="00AEC7"/>
      </a:hlink>
      <a:folHlink>
        <a:srgbClr val="00AEC7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81205-Kreativni_Evropa.potx" id="{5813B1DD-4A3E-411F-A36F-588F0442BEE3}" vid="{AB517C95-5EC0-45DC-8557-4D7827FE0B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181205-Kreativni_Evropa</Template>
  <TotalTime>232</TotalTime>
  <Words>1410</Words>
  <Application>Microsoft Office PowerPoint</Application>
  <PresentationFormat>Předvádění na obrazovce (4:3)</PresentationFormat>
  <Paragraphs>384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181205-Kreativni_Evropa</vt:lpstr>
      <vt:lpstr>Prezentace aplikace PowerPoint</vt:lpstr>
      <vt:lpstr>PROGRAM</vt:lpstr>
      <vt:lpstr>KREATIVNÍ EVROPA</vt:lpstr>
      <vt:lpstr>VÝSLEDKY A PODPOŘENÉ PROJEKTY</vt:lpstr>
      <vt:lpstr>ADMINISTRACE PROGRAMU</vt:lpstr>
      <vt:lpstr>KREATIVNÍ EVROPA V  v ČR</vt:lpstr>
      <vt:lpstr>MEDIA DEVELOPMENT</vt:lpstr>
      <vt:lpstr>PROJEKTY</vt:lpstr>
      <vt:lpstr>KDO MŮŽE ŽÁDAT  O PODPORU? </vt:lpstr>
      <vt:lpstr>HLAVNÍ PODMÍNKY</vt:lpstr>
      <vt:lpstr>HLAVNÍ PODMÍNKY</vt:lpstr>
      <vt:lpstr>VÝSLEDKY</vt:lpstr>
      <vt:lpstr>VÝSLEDKY 2018 </vt:lpstr>
      <vt:lpstr>VÝSLEDKY 2019 </vt:lpstr>
      <vt:lpstr>PRIORITY</vt:lpstr>
      <vt:lpstr>POUŽITÍ FINANCOVÁNÍ</vt:lpstr>
      <vt:lpstr>TV PROGRAMMING</vt:lpstr>
      <vt:lpstr>TV PROGRAMMING</vt:lpstr>
      <vt:lpstr>HODNOCENÍ</vt:lpstr>
      <vt:lpstr>KALENDÁŘ</vt:lpstr>
      <vt:lpstr>ZÁRUČNÍ FOND KREATIVNÍ EVROPY</vt:lpstr>
      <vt:lpstr>KOPRODUKČNÍ FONDY</vt:lpstr>
      <vt:lpstr>Prezentace aplikace PowerPoint</vt:lpstr>
      <vt:lpstr>Prezentace aplikace PowerPoint</vt:lpstr>
      <vt:lpstr>STRATEGIE PRO ŽÁDOST</vt:lpstr>
      <vt:lpstr>HODNOCENÍ PROJEKTU</vt:lpstr>
      <vt:lpstr>JAK SE HODNOTÍ</vt:lpstr>
      <vt:lpstr>HODNOCENÍ  PROJEKTU</vt:lpstr>
      <vt:lpstr>DŮLEŽITÉ</vt:lpstr>
      <vt:lpstr>DŮLEŽITÉ</vt:lpstr>
      <vt:lpstr>Prezentace aplikace PowerPoint</vt:lpstr>
      <vt:lpstr>TRHY</vt:lpstr>
      <vt:lpstr>TRHY</vt:lpstr>
      <vt:lpstr>VZDĚLÁVACÍ PROGRAMY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Bartošková|Kreativní Evropa - MEDIA</dc:creator>
  <cp:lastModifiedBy>Vladimira Chytilova | Mediadesk.cz</cp:lastModifiedBy>
  <cp:revision>29</cp:revision>
  <dcterms:created xsi:type="dcterms:W3CDTF">2018-12-06T09:48:06Z</dcterms:created>
  <dcterms:modified xsi:type="dcterms:W3CDTF">2019-10-15T13:17:47Z</dcterms:modified>
</cp:coreProperties>
</file>