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4"/>
  </p:notesMasterIdLst>
  <p:handoutMasterIdLst>
    <p:handoutMasterId r:id="rId15"/>
  </p:handoutMasterIdLst>
  <p:sldIdLst>
    <p:sldId id="313" r:id="rId3"/>
    <p:sldId id="329" r:id="rId4"/>
    <p:sldId id="332" r:id="rId5"/>
    <p:sldId id="333" r:id="rId6"/>
    <p:sldId id="336" r:id="rId7"/>
    <p:sldId id="327" r:id="rId8"/>
    <p:sldId id="338" r:id="rId9"/>
    <p:sldId id="324" r:id="rId10"/>
    <p:sldId id="330" r:id="rId11"/>
    <p:sldId id="335" r:id="rId12"/>
    <p:sldId id="321" r:id="rId13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ejcarova Lenka TC" initials="SL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96DC"/>
    <a:srgbClr val="FFFF66"/>
    <a:srgbClr val="0069B4"/>
    <a:srgbClr val="33CC33"/>
    <a:srgbClr val="FF9900"/>
    <a:srgbClr val="808000"/>
    <a:srgbClr val="960F7D"/>
    <a:srgbClr val="66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9" autoAdjust="0"/>
    <p:restoredTop sz="96404" autoAdjust="0"/>
  </p:normalViewPr>
  <p:slideViewPr>
    <p:cSldViewPr>
      <p:cViewPr>
        <p:scale>
          <a:sx n="96" d="100"/>
          <a:sy n="96" d="100"/>
        </p:scale>
        <p:origin x="-1133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1" cy="49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374" y="0"/>
            <a:ext cx="2918831" cy="49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1285"/>
            <a:ext cx="2918831" cy="49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374" y="9371285"/>
            <a:ext cx="2918831" cy="49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97AADB1-CD07-458C-BAE0-9F91BDEE98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992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1" cy="49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4" y="0"/>
            <a:ext cx="2918831" cy="49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500"/>
            <a:ext cx="5388610" cy="443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1285"/>
            <a:ext cx="2918831" cy="49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4" y="9371285"/>
            <a:ext cx="2918831" cy="49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5C24965-9318-48D0-B671-AB62B92E66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68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 prodeji zboží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už dávno nestačí jeho funkčnost, ale čím dál tím více je důležitější jeho design a příběh. Také hravost a interaktivita rozhodují o prodejnosti zboží.  Evropa už dávno není průmyslovou velmocí. Dobře si uvědomuje, že svůj rozvoj musí stavět na kreativitě. A tak zatímco výrobní průmysly stagnují, růst zažívají kulturní a </a:t>
            </a:r>
            <a:r>
              <a:rPr lang="cs-CZ" sz="1200" b="0" i="0" u="sng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kreativní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průmysly: design, </a:t>
            </a:r>
            <a:r>
              <a:rPr lang="cs-CZ" sz="1200" b="0" i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moda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architektura, reklama, software. Vysoká přidaná hodnota a nízká ekologická stopa. Pak jsou </a:t>
            </a:r>
            <a:r>
              <a:rPr lang="cs-CZ" sz="1200" b="0" i="0" u="sng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kulturní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průmysly: film a video, televize a rozhlas, hudba, hry, knihy a tisk (nakladatelství). Samotným jádrem těchto průmyslů jsou pak umělci a jejich tvorba (výtvarné umění, řemesla, scénická umění,..). MOTOR KREATIVNÍ EKONOMIKY S VYSOKOU PŘIDANOU HODNOTOU.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velký potenciál. Jen pro příklad – zatímco automobilový průmysl se na HDP ČR podílí 2 procenty, podíl tzv. KKP je dvakrát vyšší. Znamená to, že lidé zaměstnaní v kreativních odvětvích dokáží výrazně prospívat české ekonomice. Jen se o tom zatím moc neví. Kreativní odvětví však svou vysokou přidanou hodnotou přispívají také ostatním hospodářským odvětvím a jsou zdrojem technologických i netechnologických inovací. Často se v téhle souvislosti mluví o kreativní a digitální ekonomice.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endParaRPr lang="cs-CZ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C24965-9318-48D0-B671-AB62B92E66D3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771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C24965-9318-48D0-B671-AB62B92E66D3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325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6AAD9C-DE44-4C43-B881-62F55FD35648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32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>
                <a:solidFill>
                  <a:srgbClr val="C00000"/>
                </a:solidFill>
              </a:rPr>
              <a:t>Rozpočet, kolik</a:t>
            </a:r>
            <a:r>
              <a:rPr lang="cs-CZ" baseline="0" dirty="0" smtClean="0">
                <a:solidFill>
                  <a:srgbClr val="C00000"/>
                </a:solidFill>
              </a:rPr>
              <a:t> oblastí, které průřezové, jak zorganizováno – vlastní pracovní programy tj. výzvy a témata, vlastní rozpočty, vlastní kontaktní osobu (DG, unit, NCP lokální).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C24965-9318-48D0-B671-AB62B92E66D3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615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>
                <a:solidFill>
                  <a:srgbClr val="C00000"/>
                </a:solidFill>
              </a:rPr>
              <a:t>100 </a:t>
            </a:r>
            <a:r>
              <a:rPr lang="cs-CZ" dirty="0" err="1" smtClean="0">
                <a:solidFill>
                  <a:srgbClr val="C00000"/>
                </a:solidFill>
              </a:rPr>
              <a:t>mld</a:t>
            </a:r>
            <a:r>
              <a:rPr lang="cs-CZ" dirty="0" smtClean="0">
                <a:solidFill>
                  <a:srgbClr val="C00000"/>
                </a:solidFill>
              </a:rPr>
              <a:t> EUR?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>
                <a:solidFill>
                  <a:srgbClr val="C00000"/>
                </a:solidFill>
              </a:rPr>
              <a:t>Orientace</a:t>
            </a:r>
            <a:r>
              <a:rPr lang="cs-CZ" baseline="0" dirty="0" smtClean="0">
                <a:solidFill>
                  <a:srgbClr val="C00000"/>
                </a:solidFill>
              </a:rPr>
              <a:t> na „mise“… 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cs-CZ" baseline="0" dirty="0" smtClean="0">
                <a:solidFill>
                  <a:srgbClr val="C00000"/>
                </a:solidFill>
              </a:rPr>
              <a:t>Výzvy kdy? 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cs-CZ" baseline="0" dirty="0" smtClean="0">
                <a:solidFill>
                  <a:srgbClr val="C00000"/>
                </a:solidFill>
              </a:rPr>
              <a:t>Partnerství? C2 nikoli. C4 – kolik, příklady které, výzvy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cs-CZ" baseline="0" dirty="0" smtClean="0">
                <a:solidFill>
                  <a:srgbClr val="C00000"/>
                </a:solidFill>
              </a:rPr>
              <a:t>Cluster 2  - více </a:t>
            </a:r>
            <a:r>
              <a:rPr lang="cs-CZ" baseline="0" dirty="0" err="1" smtClean="0">
                <a:solidFill>
                  <a:srgbClr val="C00000"/>
                </a:solidFill>
              </a:rPr>
              <a:t>info</a:t>
            </a:r>
            <a:r>
              <a:rPr lang="cs-CZ" baseline="0" dirty="0" smtClean="0">
                <a:solidFill>
                  <a:srgbClr val="C00000"/>
                </a:solidFill>
              </a:rPr>
              <a:t>!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C24965-9318-48D0-B671-AB62B92E66D3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128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One of the main novelties of Horizon Europe is the introduction of missions; high-ambition, high-profile initiatives which will put forward concrete solutions to challenges facing European citizens and societies</a:t>
            </a:r>
            <a:r>
              <a:rPr lang="en-US" smtClean="0"/>
              <a:t>. Missions </a:t>
            </a:r>
            <a:r>
              <a:rPr lang="en-US" dirty="0" smtClean="0"/>
              <a:t>are currently in the process of being defined within five areas</a:t>
            </a:r>
            <a:r>
              <a:rPr lang="en-US" smtClean="0"/>
              <a:t>;  </a:t>
            </a:r>
            <a:r>
              <a:rPr lang="en-US" dirty="0" smtClean="0"/>
              <a:t>adaptation to climate change including societal </a:t>
            </a:r>
            <a:r>
              <a:rPr lang="en-US" smtClean="0"/>
              <a:t>transformation  cancer  </a:t>
            </a:r>
            <a:r>
              <a:rPr lang="en-US" dirty="0" smtClean="0"/>
              <a:t>healthy oceans, seas, coastal and inland </a:t>
            </a:r>
            <a:r>
              <a:rPr lang="en-US" smtClean="0"/>
              <a:t>waters  </a:t>
            </a:r>
            <a:r>
              <a:rPr lang="en-US" dirty="0" smtClean="0"/>
              <a:t>climate-neutral and smart </a:t>
            </a:r>
            <a:r>
              <a:rPr lang="en-US" smtClean="0"/>
              <a:t>cities  </a:t>
            </a:r>
            <a:r>
              <a:rPr lang="en-US" dirty="0" smtClean="0"/>
              <a:t>soil health and food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C24965-9318-48D0-B671-AB62B92E66D3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749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C24965-9318-48D0-B671-AB62B92E66D3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642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u="none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C24965-9318-48D0-B671-AB62B92E66D3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8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>
                <a:solidFill>
                  <a:srgbClr val="C00000"/>
                </a:solidFill>
              </a:rPr>
              <a:t>Ekvita = finanční nástroj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C24965-9318-48D0-B671-AB62B92E66D3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672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C24965-9318-48D0-B671-AB62B92E66D3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821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C24965-9318-48D0-B671-AB62B92E66D3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610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68538" y="333375"/>
            <a:ext cx="287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1844675"/>
            <a:ext cx="7273925" cy="433388"/>
          </a:xfrm>
        </p:spPr>
        <p:txBody>
          <a:bodyPr lIns="0" tIns="0" rIns="0" bIns="0" anchor="t"/>
          <a:lstStyle>
            <a:lvl1pPr>
              <a:defRPr/>
            </a:lvl1pPr>
          </a:lstStyle>
          <a:p>
            <a:pPr lvl="0"/>
            <a:r>
              <a:rPr lang="cs-CZ" noProof="0" smtClean="0"/>
              <a:t>Kliknutím lze upravit styl.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2420938"/>
            <a:ext cx="7273925" cy="100806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noProof="0" smtClean="0"/>
              <a:t>Kliknutím lze upravit styl předlohy.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258888" y="3357563"/>
            <a:ext cx="727392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600" smtClean="0">
                <a:solidFill>
                  <a:srgbClr val="00415A"/>
                </a:solidFill>
                <a:latin typeface="+mn-lt"/>
              </a:defRPr>
            </a:lvl1pPr>
          </a:lstStyle>
          <a:p>
            <a:pPr>
              <a:defRPr/>
            </a:pPr>
            <a:fld id="{F8EF0B1F-F4BC-4075-8764-5F829C45C618}" type="datetime1">
              <a:rPr lang="cs-CZ" smtClean="0"/>
              <a:pPr>
                <a:defRPr/>
              </a:pPr>
              <a:t>17.2.2020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783964" cy="119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10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2460E-28D7-4C7C-B725-5790C7A4F2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38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77038" y="363538"/>
            <a:ext cx="1838325" cy="551338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58888" y="363538"/>
            <a:ext cx="5365750" cy="551338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D89E9-13EF-4D56-AD08-5C24B1CDD3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504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9F3E-926A-4606-9F0A-51AD5EB83A66}" type="datetimeFigureOut">
              <a:rPr lang="cs-CZ" smtClean="0"/>
              <a:t>17.2.2020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981A-BCFD-4FC6-A5D8-208BF672E6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56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9F3E-926A-4606-9F0A-51AD5EB83A66}" type="datetimeFigureOut">
              <a:rPr lang="cs-CZ" smtClean="0"/>
              <a:t>17.2.2020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981A-BCFD-4FC6-A5D8-208BF672E6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005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9F3E-926A-4606-9F0A-51AD5EB83A66}" type="datetimeFigureOut">
              <a:rPr lang="cs-CZ" smtClean="0"/>
              <a:t>17.2.2020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981A-BCFD-4FC6-A5D8-208BF672E6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755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9F3E-926A-4606-9F0A-51AD5EB83A66}" type="datetimeFigureOut">
              <a:rPr lang="cs-CZ" smtClean="0"/>
              <a:t>17.2.2020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981A-BCFD-4FC6-A5D8-208BF672E6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67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9F3E-926A-4606-9F0A-51AD5EB83A66}" type="datetimeFigureOut">
              <a:rPr lang="cs-CZ" smtClean="0"/>
              <a:t>17.2.2020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981A-BCFD-4FC6-A5D8-208BF672E6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596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9F3E-926A-4606-9F0A-51AD5EB83A66}" type="datetimeFigureOut">
              <a:rPr lang="cs-CZ" smtClean="0"/>
              <a:t>17.2.2020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981A-BCFD-4FC6-A5D8-208BF672E6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522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9F3E-926A-4606-9F0A-51AD5EB83A66}" type="datetimeFigureOut">
              <a:rPr lang="cs-CZ" smtClean="0"/>
              <a:t>17.2.2020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981A-BCFD-4FC6-A5D8-208BF672E6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300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9F3E-926A-4606-9F0A-51AD5EB83A66}" type="datetimeFigureOut">
              <a:rPr lang="cs-CZ" smtClean="0"/>
              <a:t>17.2.2020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981A-BCFD-4FC6-A5D8-208BF672E6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1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FE01A-CD53-45AB-83BB-9460A9D211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670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9F3E-926A-4606-9F0A-51AD5EB83A66}" type="datetimeFigureOut">
              <a:rPr lang="cs-CZ" smtClean="0"/>
              <a:t>17.2.2020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981A-BCFD-4FC6-A5D8-208BF672E6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70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9F3E-926A-4606-9F0A-51AD5EB83A66}" type="datetimeFigureOut">
              <a:rPr lang="cs-CZ" smtClean="0"/>
              <a:t>17.2.2020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981A-BCFD-4FC6-A5D8-208BF672E6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00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9F3E-926A-4606-9F0A-51AD5EB83A66}" type="datetimeFigureOut">
              <a:rPr lang="cs-CZ" smtClean="0"/>
              <a:t>17.2.2020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981A-BCFD-4FC6-A5D8-208BF672E6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133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9F3E-926A-4606-9F0A-51AD5EB83A66}" type="datetimeFigureOut">
              <a:rPr lang="cs-CZ" smtClean="0"/>
              <a:t>17.2.2020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981A-BCFD-4FC6-A5D8-208BF672E6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064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F5C61-8142-426B-9A0E-3807567BAD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25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58888" y="1916113"/>
            <a:ext cx="3560762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72050" y="1916113"/>
            <a:ext cx="3560763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6995B-95B8-4C8B-86CE-19F02C4D8E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4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676D9-1A7E-4D52-92C2-AF6CB330C4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19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336F3-07A9-417F-B40D-52860FC8B8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56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16B6D-6D1E-4013-AAB7-290C44ECDC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28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B9370-AB5F-41FD-AB26-BB321BAD24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92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F3D6C-F192-462A-9226-4D7AB972ED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91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75" y="363538"/>
            <a:ext cx="6059488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916113"/>
            <a:ext cx="7273925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69B4"/>
                </a:solidFill>
                <a:latin typeface="+mn-lt"/>
              </a:defRPr>
            </a:lvl1pPr>
          </a:lstStyle>
          <a:p>
            <a:pPr>
              <a:defRPr/>
            </a:pPr>
            <a:fld id="{F4C9F50D-9959-443F-B312-C22BC211F9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6" y="0"/>
            <a:ext cx="1331640" cy="8911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Verdana" pitchFamily="34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415A"/>
          </a:solidFill>
          <a:latin typeface="+mn-lt"/>
          <a:ea typeface="+mn-ea"/>
          <a:cs typeface="+mn-cs"/>
        </a:defRPr>
      </a:lvl1pPr>
      <a:lvl2pPr marL="719138" indent="-180975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415A"/>
          </a:solidFill>
          <a:latin typeface="+mn-lt"/>
        </a:defRPr>
      </a:lvl2pPr>
      <a:lvl3pPr marL="1165225" indent="-16192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415A"/>
          </a:solidFill>
          <a:latin typeface="+mn-lt"/>
        </a:defRPr>
      </a:lvl3pPr>
      <a:lvl4pPr marL="1611313" indent="-179388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415A"/>
          </a:solidFill>
          <a:latin typeface="+mn-lt"/>
        </a:defRPr>
      </a:lvl4pPr>
      <a:lvl5pPr marL="2057400" indent="-21748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415A"/>
          </a:solidFill>
          <a:latin typeface="+mn-lt"/>
        </a:defRPr>
      </a:lvl5pPr>
      <a:lvl6pPr marL="2514600" indent="-21748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415A"/>
          </a:solidFill>
          <a:latin typeface="+mn-lt"/>
        </a:defRPr>
      </a:lvl6pPr>
      <a:lvl7pPr marL="2971800" indent="-21748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415A"/>
          </a:solidFill>
          <a:latin typeface="+mn-lt"/>
        </a:defRPr>
      </a:lvl7pPr>
      <a:lvl8pPr marL="3429000" indent="-21748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415A"/>
          </a:solidFill>
          <a:latin typeface="+mn-lt"/>
        </a:defRPr>
      </a:lvl8pPr>
      <a:lvl9pPr marL="3886200" indent="-21748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415A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29F3E-926A-4606-9F0A-51AD5EB83A66}" type="datetimeFigureOut">
              <a:rPr lang="cs-CZ" smtClean="0"/>
              <a:t>17.2.2020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0981A-BCFD-4FC6-A5D8-208BF672E6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66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vejcarova@tc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vejcarova@tc.cz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rdis.europa.eu/project/id/77014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ordis.europa.eu/project/id/822330" TargetMode="External"/><Relationship Id="rId4" Type="http://schemas.openxmlformats.org/officeDocument/2006/relationships/hyperlink" Target="https://cordis.europa.eu/project/id/692919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info/funding-tenders/opportunities/portal/screen/opportunities/topic-details/transformations-19-2020" TargetMode="External"/><Relationship Id="rId3" Type="http://schemas.openxmlformats.org/officeDocument/2006/relationships/hyperlink" Target="https://ec.europa.eu/info/funding-tenders/opportunities/portal/screen/opportunities/topic-details/ict-49-2020;freeTextSearchKeyword=on%20demand;typeCodes=1;statusCodes=31094501,31094502;programCode=H2020;programDivisionCode=null;focusAreaCode=null;crossCuttingPriorityCode=null;callCode=Default;sortQuery=openingDate;orderBy=asc;onlyTenders=false;topicListKey=topicSearchTablePageState" TargetMode="External"/><Relationship Id="rId7" Type="http://schemas.openxmlformats.org/officeDocument/2006/relationships/hyperlink" Target="https://cordis.europa.eu/project/id/870644" TargetMode="Externa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c.europa.eu/info/funding-tenders/opportunities/portal/screen/opportunities/topic-details/transformations-04-2019-2020;freeTextSearchKeyword=;typeCodes=1;statusCodes=31094501,31094502;programCode=H2020;programDivisionCode=null;focusAreaCode=null;crossCuttingPriorityCode=null;callCode=H2020-SC6-TRANSFORMATIONS-2018-2019-2020;sortQuery=openingDate;orderBy=asc;onlyTenders=false;topicListKey=topicSearchTablePageState" TargetMode="External"/><Relationship Id="rId11" Type="http://schemas.openxmlformats.org/officeDocument/2006/relationships/hyperlink" Target="https://cordis.europa.eu/project/id/832989" TargetMode="External"/><Relationship Id="rId5" Type="http://schemas.openxmlformats.org/officeDocument/2006/relationships/hyperlink" Target="https://ec.europa.eu/info/funding-tenders/opportunities/portal/screen/opportunities/topic-details/ict-41-2020;freeTextSearchKeyword=ICT-41-2020;typeCodes=1;statusCodes=31094501,31094502,31094503;programCode=H2020;programDivisionCode=null;focusAreaCode=nul" TargetMode="External"/><Relationship Id="rId10" Type="http://schemas.openxmlformats.org/officeDocument/2006/relationships/hyperlink" Target="https://ec.europa.eu/info/funding-tenders/opportunities/portal/screen/opportunities/topic-details/su-ds04-2018-2020;freeTextSearchKeyword=Cybersecurity%20in%20the%20Electrical%20Power%20and%20Energy%20System;typeCodes=1;statusCodes=31094501,31094502;programCode=H2020;programDivisionCode=null;focusAreaCode=null;crossCuttingPriorityCode=null;callCode=Default;sortQuery=openingDate;orderBy=asc;onlyTenders=false;topicListKey=topicSearchTablePageState" TargetMode="External"/><Relationship Id="rId4" Type="http://schemas.openxmlformats.org/officeDocument/2006/relationships/hyperlink" Target="https://cordis.europa.eu/project/id/825619" TargetMode="External"/><Relationship Id="rId9" Type="http://schemas.openxmlformats.org/officeDocument/2006/relationships/hyperlink" Target="https://ec.europa.eu/info/funding-tenders/opportunities/portal/screen/opportunities/topic-details/dt-transformations-20-202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search/participants/data/ref/h2020/wp/2018-2020/main/h2020-wp1820-eic_en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c.europa.eu/easme/en/eic-accelerator-sme-instrument" TargetMode="External"/><Relationship Id="rId4" Type="http://schemas.openxmlformats.org/officeDocument/2006/relationships/hyperlink" Target="mailto:vlkovam@tc.cz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ec.europa.eu/info/funding-tenders/opportunities/portal/screen/opportunities/competitive-calls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v4design.eu/" TargetMode="External"/><Relationship Id="rId3" Type="http://schemas.openxmlformats.org/officeDocument/2006/relationships/hyperlink" Target="https://www.european-language-grid.eu/" TargetMode="External"/><Relationship Id="rId7" Type="http://schemas.openxmlformats.org/officeDocument/2006/relationships/hyperlink" Target="https://www.sauceproject.eu/" TargetMode="Externa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tv-project.eu/" TargetMode="External"/><Relationship Id="rId11" Type="http://schemas.openxmlformats.org/officeDocument/2006/relationships/hyperlink" Target="https://cordis.europa.eu/project/id/831109/pl" TargetMode="External"/><Relationship Id="rId5" Type="http://schemas.openxmlformats.org/officeDocument/2006/relationships/hyperlink" Target="http://xr4all.eu/" TargetMode="External"/><Relationship Id="rId10" Type="http://schemas.openxmlformats.org/officeDocument/2006/relationships/hyperlink" Target="http://5g-virtuosa.eu/" TargetMode="External"/><Relationship Id="rId4" Type="http://schemas.openxmlformats.org/officeDocument/2006/relationships/hyperlink" Target="https://www.smartx-europe.eu/" TargetMode="External"/><Relationship Id="rId9" Type="http://schemas.openxmlformats.org/officeDocument/2006/relationships/hyperlink" Target="http://telmi.upf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1628800"/>
            <a:ext cx="7273925" cy="1800200"/>
          </a:xfrm>
          <a:solidFill>
            <a:srgbClr val="0069B4"/>
          </a:solidFill>
          <a:ln>
            <a:solidFill>
              <a:schemeClr val="tx2"/>
            </a:solidFill>
          </a:ln>
        </p:spPr>
        <p:txBody>
          <a:bodyPr wrap="none" anchor="ctr"/>
          <a:lstStyle/>
          <a:p>
            <a:pPr algn="ctr">
              <a:defRPr/>
            </a:pPr>
            <a:r>
              <a:rPr lang="cs-CZ" altLang="cs-CZ" sz="28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Horizont 2020</a:t>
            </a:r>
          </a:p>
          <a:p>
            <a:pPr algn="ctr">
              <a:defRPr/>
            </a:pPr>
            <a:r>
              <a:rPr lang="cs-CZ" altLang="cs-CZ" sz="28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Stávající výzvy, typy grantů </a:t>
            </a:r>
          </a:p>
          <a:p>
            <a:pPr algn="ctr">
              <a:defRPr/>
            </a:pPr>
            <a:r>
              <a:rPr lang="cs-CZ" altLang="cs-CZ" sz="28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ukázky projektů</a:t>
            </a:r>
          </a:p>
        </p:txBody>
      </p:sp>
      <p:sp>
        <p:nvSpPr>
          <p:cNvPr id="6" name="TextovéPole 1"/>
          <p:cNvSpPr txBox="1">
            <a:spLocks noChangeArrowheads="1"/>
          </p:cNvSpPr>
          <p:nvPr/>
        </p:nvSpPr>
        <p:spPr bwMode="auto">
          <a:xfrm>
            <a:off x="2228780" y="5476970"/>
            <a:ext cx="53281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altLang="cs-CZ" b="1" i="1" dirty="0" smtClean="0">
                <a:solidFill>
                  <a:srgbClr val="00415A"/>
                </a:solidFill>
              </a:rPr>
              <a:t>Lenka </a:t>
            </a:r>
            <a:r>
              <a:rPr lang="cs-CZ" altLang="cs-CZ" b="1" i="1" dirty="0">
                <a:solidFill>
                  <a:srgbClr val="00415A"/>
                </a:solidFill>
              </a:rPr>
              <a:t>Š</a:t>
            </a:r>
            <a:r>
              <a:rPr lang="cs-CZ" altLang="cs-CZ" b="1" i="1" dirty="0" smtClean="0">
                <a:solidFill>
                  <a:srgbClr val="00415A"/>
                </a:solidFill>
              </a:rPr>
              <a:t>vejcarová </a:t>
            </a:r>
          </a:p>
          <a:p>
            <a:pPr algn="ctr"/>
            <a:r>
              <a:rPr lang="cs-CZ" altLang="cs-CZ" i="1" dirty="0" smtClean="0">
                <a:solidFill>
                  <a:srgbClr val="00415A"/>
                </a:solidFill>
              </a:rPr>
              <a:t>Národní kontakt pro Horizont 2020, oblast ICT</a:t>
            </a:r>
          </a:p>
          <a:p>
            <a:pPr algn="ctr"/>
            <a:r>
              <a:rPr lang="cs-CZ" altLang="cs-CZ" i="1" dirty="0" smtClean="0">
                <a:solidFill>
                  <a:srgbClr val="00415A"/>
                </a:solidFill>
                <a:hlinkClick r:id="rId3"/>
              </a:rPr>
              <a:t>svejcarova@tc.cz</a:t>
            </a:r>
            <a:endParaRPr lang="cs-CZ" altLang="cs-CZ" i="1" dirty="0" smtClean="0">
              <a:solidFill>
                <a:srgbClr val="00415A"/>
              </a:solidFill>
            </a:endParaRPr>
          </a:p>
          <a:p>
            <a:pPr algn="ctr"/>
            <a:r>
              <a:rPr lang="cs-CZ" altLang="cs-CZ" i="1" dirty="0" smtClean="0">
                <a:solidFill>
                  <a:srgbClr val="00415A"/>
                </a:solidFill>
              </a:rPr>
              <a:t>TC AV ČR</a:t>
            </a:r>
          </a:p>
        </p:txBody>
      </p:sp>
      <p:sp>
        <p:nvSpPr>
          <p:cNvPr id="7" name="TextovéPole 1"/>
          <p:cNvSpPr txBox="1">
            <a:spLocks noChangeArrowheads="1"/>
          </p:cNvSpPr>
          <p:nvPr/>
        </p:nvSpPr>
        <p:spPr bwMode="auto">
          <a:xfrm>
            <a:off x="1187624" y="4221088"/>
            <a:ext cx="7272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altLang="cs-CZ" b="1" dirty="0" smtClean="0">
                <a:solidFill>
                  <a:srgbClr val="00415A"/>
                </a:solidFill>
              </a:rPr>
              <a:t>Kultura, inovace a technologie</a:t>
            </a:r>
          </a:p>
          <a:p>
            <a:pPr algn="ctr"/>
            <a:r>
              <a:rPr lang="cs-CZ" altLang="cs-CZ" dirty="0" smtClean="0">
                <a:solidFill>
                  <a:srgbClr val="00415A"/>
                </a:solidFill>
              </a:rPr>
              <a:t>13. 2. 2020</a:t>
            </a:r>
          </a:p>
        </p:txBody>
      </p:sp>
    </p:spTree>
    <p:extLst>
      <p:ext uri="{BB962C8B-B14F-4D97-AF65-F5344CB8AC3E}">
        <p14:creationId xmlns:p14="http://schemas.microsoft.com/office/powerpoint/2010/main" val="248582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2287" t="20999" r="32644" b="20203"/>
          <a:stretch/>
        </p:blipFill>
        <p:spPr>
          <a:xfrm>
            <a:off x="6156176" y="4040776"/>
            <a:ext cx="2909306" cy="2743850"/>
          </a:xfrm>
          <a:prstGeom prst="rect">
            <a:avLst/>
          </a:prstGeom>
        </p:spPr>
      </p:pic>
      <p:sp>
        <p:nvSpPr>
          <p:cNvPr id="19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797272" y="6558805"/>
            <a:ext cx="21336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fld id="{EC245DA0-16F6-4FAE-88D5-B0A1C88D42AA}" type="slidenum">
              <a:rPr lang="en-GB"/>
              <a:pPr algn="l">
                <a:defRPr/>
              </a:pPr>
              <a:t>10</a:t>
            </a:fld>
            <a:endParaRPr lang="en-GB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000" y="279001"/>
            <a:ext cx="6475272" cy="652826"/>
          </a:xfrm>
        </p:spPr>
        <p:txBody>
          <a:bodyPr anchor="ctr" anchorCtr="0"/>
          <a:lstStyle/>
          <a:p>
            <a:pPr algn="just">
              <a:defRPr/>
            </a:pPr>
            <a:r>
              <a:rPr lang="cs-CZ" sz="1800" dirty="0"/>
              <a:t>Veřejně dostupné zdroje informací</a:t>
            </a:r>
            <a:endParaRPr lang="en-GB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t="3859" b="14297"/>
          <a:stretch/>
        </p:blipFill>
        <p:spPr>
          <a:xfrm>
            <a:off x="736080" y="2348880"/>
            <a:ext cx="2116365" cy="86409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777823" y="2399299"/>
            <a:ext cx="4572000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300" dirty="0">
                <a:solidFill>
                  <a:srgbClr val="000000"/>
                </a:solidFill>
                <a:latin typeface="Verdana" panose="020B0604030504040204" pitchFamily="34" charset="0"/>
              </a:rPr>
              <a:t>https://ec.europa.eu/info/funding-tenders/opportunities/portal/screen/opportunities/horizon-</a:t>
            </a:r>
            <a:r>
              <a:rPr lang="cs-CZ" sz="1300" b="1" dirty="0">
                <a:solidFill>
                  <a:srgbClr val="C00000"/>
                </a:solidFill>
                <a:latin typeface="Verdana" panose="020B0604030504040204" pitchFamily="34" charset="0"/>
              </a:rPr>
              <a:t>dashboard</a:t>
            </a:r>
            <a:endParaRPr lang="cs-CZ" sz="1300" b="1" dirty="0">
              <a:solidFill>
                <a:srgbClr val="C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078" y="3409003"/>
            <a:ext cx="2368198" cy="438464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783543" y="3514259"/>
            <a:ext cx="259558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300" dirty="0">
                <a:solidFill>
                  <a:srgbClr val="000000"/>
                </a:solidFill>
                <a:latin typeface="Verdana" panose="020B0604030504040204" pitchFamily="34" charset="0"/>
              </a:rPr>
              <a:t>https://</a:t>
            </a:r>
            <a:r>
              <a:rPr lang="cs-CZ" sz="1300" b="1" dirty="0">
                <a:solidFill>
                  <a:srgbClr val="C00000"/>
                </a:solidFill>
                <a:latin typeface="Verdana" panose="020B0604030504040204" pitchFamily="34" charset="0"/>
              </a:rPr>
              <a:t>cordis</a:t>
            </a:r>
            <a:r>
              <a:rPr lang="cs-CZ" sz="1300" dirty="0">
                <a:solidFill>
                  <a:srgbClr val="000000"/>
                </a:solidFill>
                <a:latin typeface="Verdana" panose="020B0604030504040204" pitchFamily="34" charset="0"/>
              </a:rPr>
              <a:t>.europa.eu/en</a:t>
            </a:r>
            <a:endParaRPr lang="cs-CZ" sz="13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275" y="4084128"/>
            <a:ext cx="2375906" cy="493858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789564" y="4068656"/>
            <a:ext cx="482317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 dirty="0">
                <a:solidFill>
                  <a:srgbClr val="000000"/>
                </a:solidFill>
                <a:latin typeface="Verdana" panose="020B0604030504040204" pitchFamily="34" charset="0"/>
              </a:rPr>
              <a:t>https://data.europa.eu/euodp/en/data</a:t>
            </a:r>
            <a:endParaRPr lang="cs-CZ" sz="1300" dirty="0"/>
          </a:p>
        </p:txBody>
      </p:sp>
      <p:sp>
        <p:nvSpPr>
          <p:cNvPr id="12" name="Obdélník 11"/>
          <p:cNvSpPr/>
          <p:nvPr/>
        </p:nvSpPr>
        <p:spPr>
          <a:xfrm>
            <a:off x="3817889" y="4811863"/>
            <a:ext cx="355121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 dirty="0">
                <a:solidFill>
                  <a:srgbClr val="000000"/>
                </a:solidFill>
                <a:latin typeface="Verdana" panose="020B0604030504040204" pitchFamily="34" charset="0"/>
              </a:rPr>
              <a:t>https://www.ideal-ist.eu/</a:t>
            </a:r>
            <a:r>
              <a:rPr lang="cs-CZ" sz="1300" b="1" dirty="0">
                <a:solidFill>
                  <a:srgbClr val="C00000"/>
                </a:solidFill>
                <a:latin typeface="Verdana" panose="020B0604030504040204" pitchFamily="34" charset="0"/>
              </a:rPr>
              <a:t>topic-tree</a:t>
            </a:r>
            <a:endParaRPr lang="cs-CZ" sz="1300" b="1" dirty="0">
              <a:solidFill>
                <a:srgbClr val="C0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815960" y="5173879"/>
            <a:ext cx="482317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 dirty="0">
                <a:solidFill>
                  <a:srgbClr val="000000"/>
                </a:solidFill>
                <a:latin typeface="Verdana" panose="020B0604030504040204" pitchFamily="34" charset="0"/>
              </a:rPr>
              <a:t>http://www.ideal-ist.eu/</a:t>
            </a:r>
            <a:r>
              <a:rPr lang="cs-CZ" sz="1300" b="1" dirty="0">
                <a:solidFill>
                  <a:srgbClr val="C00000"/>
                </a:solidFill>
                <a:latin typeface="Verdana" panose="020B0604030504040204" pitchFamily="34" charset="0"/>
              </a:rPr>
              <a:t>partner-search</a:t>
            </a:r>
            <a:endParaRPr lang="cs-CZ" sz="1300" b="1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78" y="4769760"/>
            <a:ext cx="1337122" cy="696507"/>
          </a:xfrm>
          <a:prstGeom prst="rect">
            <a:avLst/>
          </a:prstGeom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685722" y="5778098"/>
            <a:ext cx="5614470" cy="117239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cs-CZ" sz="1600" b="1" dirty="0" smtClean="0">
                <a:solidFill>
                  <a:srgbClr val="C00000"/>
                </a:solidFill>
              </a:rPr>
              <a:t>Web H2020 v češtině </a:t>
            </a:r>
            <a:r>
              <a:rPr lang="cs-CZ" sz="1600" b="1" dirty="0" smtClean="0">
                <a:solidFill>
                  <a:srgbClr val="002060"/>
                </a:solidFill>
              </a:rPr>
              <a:t>	</a:t>
            </a:r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b="1" dirty="0" smtClean="0">
                <a:solidFill>
                  <a:srgbClr val="002060"/>
                </a:solidFill>
              </a:rPr>
              <a:t>      </a:t>
            </a:r>
            <a:r>
              <a:rPr lang="cs-CZ" sz="1600" dirty="0" smtClean="0"/>
              <a:t>www.h2020.cz</a:t>
            </a:r>
          </a:p>
          <a:p>
            <a:pPr>
              <a:lnSpc>
                <a:spcPct val="120000"/>
              </a:lnSpc>
              <a:defRPr/>
            </a:pPr>
            <a:r>
              <a:rPr lang="cs-CZ" sz="1600" b="1" dirty="0">
                <a:solidFill>
                  <a:srgbClr val="C00000"/>
                </a:solidFill>
              </a:rPr>
              <a:t>Web </a:t>
            </a:r>
            <a:r>
              <a:rPr lang="cs-CZ" sz="1600" b="1" dirty="0" smtClean="0">
                <a:solidFill>
                  <a:srgbClr val="C00000"/>
                </a:solidFill>
              </a:rPr>
              <a:t>TC AV ČR</a:t>
            </a:r>
            <a:r>
              <a:rPr lang="cs-CZ" sz="1600" b="1" dirty="0" smtClean="0">
                <a:solidFill>
                  <a:srgbClr val="002060"/>
                </a:solidFill>
              </a:rPr>
              <a:t>	                       </a:t>
            </a:r>
            <a:r>
              <a:rPr lang="cs-CZ" sz="1600" dirty="0" smtClean="0"/>
              <a:t>www.tc.cz</a:t>
            </a:r>
            <a:endParaRPr lang="cs-CZ" sz="1600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cs-CZ" sz="1600" b="1" dirty="0" smtClean="0">
                <a:solidFill>
                  <a:srgbClr val="C00000"/>
                </a:solidFill>
              </a:rPr>
              <a:t>Národní kontakty </a:t>
            </a:r>
            <a:r>
              <a:rPr lang="cs-CZ" sz="1600" dirty="0">
                <a:solidFill>
                  <a:srgbClr val="002060"/>
                </a:solidFill>
              </a:rPr>
              <a:t>	</a:t>
            </a:r>
            <a:r>
              <a:rPr lang="cs-CZ" sz="1600" dirty="0" smtClean="0">
                <a:solidFill>
                  <a:srgbClr val="002060"/>
                </a:solidFill>
              </a:rPr>
              <a:t>                       </a:t>
            </a:r>
            <a:r>
              <a:rPr lang="cs-CZ" sz="1600" dirty="0" smtClean="0"/>
              <a:t>https</a:t>
            </a:r>
            <a:r>
              <a:rPr lang="cs-CZ" sz="1600" dirty="0"/>
              <a:t>://</a:t>
            </a:r>
            <a:r>
              <a:rPr lang="cs-CZ" sz="1600" dirty="0" smtClean="0"/>
              <a:t>www.tc.cz/cs/</a:t>
            </a:r>
            <a:r>
              <a:rPr lang="cs-CZ" sz="1600" dirty="0" smtClean="0">
                <a:solidFill>
                  <a:srgbClr val="C00000"/>
                </a:solidFill>
              </a:rPr>
              <a:t>lide </a:t>
            </a:r>
            <a:endParaRPr lang="en-GB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761604" y="1083186"/>
            <a:ext cx="457965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 dirty="0">
                <a:solidFill>
                  <a:srgbClr val="000000"/>
                </a:solidFill>
                <a:latin typeface="Verdana" panose="020B0604030504040204" pitchFamily="34" charset="0"/>
              </a:rPr>
              <a:t>https://</a:t>
            </a:r>
            <a:r>
              <a:rPr lang="cs-CZ" sz="13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ec.europa.eu/info/</a:t>
            </a:r>
            <a:r>
              <a:rPr lang="cs-CZ" sz="13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funding-tenders</a:t>
            </a:r>
            <a:r>
              <a:rPr lang="cs-CZ" sz="1300" dirty="0" smtClean="0">
                <a:latin typeface="Verdana" panose="020B0604030504040204" pitchFamily="34" charset="0"/>
              </a:rPr>
              <a:t>/ </a:t>
            </a:r>
            <a:r>
              <a:rPr lang="cs-CZ" sz="13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opportunities</a:t>
            </a:r>
            <a:r>
              <a:rPr lang="cs-CZ" sz="13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/</a:t>
            </a:r>
            <a:r>
              <a:rPr lang="cs-CZ" sz="1300" b="1" dirty="0" err="1" smtClean="0">
                <a:solidFill>
                  <a:srgbClr val="C00000"/>
                </a:solidFill>
                <a:latin typeface="Verdana" panose="020B0604030504040204" pitchFamily="34" charset="0"/>
              </a:rPr>
              <a:t>portal</a:t>
            </a:r>
            <a:r>
              <a:rPr lang="cs-CZ" sz="13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/</a:t>
            </a:r>
            <a:r>
              <a:rPr lang="cs-CZ" sz="13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screen</a:t>
            </a:r>
            <a:r>
              <a:rPr lang="cs-CZ" sz="13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/</a:t>
            </a:r>
            <a:r>
              <a:rPr lang="cs-CZ" sz="13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programmes</a:t>
            </a:r>
            <a:r>
              <a:rPr lang="cs-CZ" sz="13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/h2020</a:t>
            </a:r>
            <a:endParaRPr lang="cs-CZ" sz="13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8"/>
          <a:srcRect l="1569" t="25500" r="58269" b="62600"/>
          <a:stretch/>
        </p:blipFill>
        <p:spPr>
          <a:xfrm>
            <a:off x="744943" y="1368729"/>
            <a:ext cx="2871105" cy="478518"/>
          </a:xfrm>
          <a:prstGeom prst="rect">
            <a:avLst/>
          </a:prstGeom>
        </p:spPr>
      </p:pic>
      <p:sp>
        <p:nvSpPr>
          <p:cNvPr id="20" name="Obdélník 19"/>
          <p:cNvSpPr/>
          <p:nvPr/>
        </p:nvSpPr>
        <p:spPr>
          <a:xfrm>
            <a:off x="3773995" y="1595712"/>
            <a:ext cx="483874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 dirty="0">
                <a:latin typeface="Verdana" panose="020B0604030504040204" pitchFamily="34" charset="0"/>
              </a:rPr>
              <a:t>https://</a:t>
            </a:r>
            <a:r>
              <a:rPr lang="cs-CZ" sz="1300" dirty="0" smtClean="0">
                <a:latin typeface="Verdana" panose="020B0604030504040204" pitchFamily="34" charset="0"/>
              </a:rPr>
              <a:t>ec.europa.eu/info/funding-tenders/opportunities/portal/screen/opportunities/ </a:t>
            </a:r>
            <a:r>
              <a:rPr lang="cs-CZ" sz="1300" b="1" dirty="0" err="1" smtClean="0">
                <a:solidFill>
                  <a:srgbClr val="C00000"/>
                </a:solidFill>
                <a:latin typeface="Verdana" panose="020B0604030504040204" pitchFamily="34" charset="0"/>
              </a:rPr>
              <a:t>competitive-calls</a:t>
            </a:r>
            <a:endParaRPr lang="cs-CZ" sz="1300" b="1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2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467544" y="6237312"/>
            <a:ext cx="806489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6014392"/>
            <a:ext cx="806489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292080" y="4346390"/>
            <a:ext cx="1944216" cy="3445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cs-CZ" sz="1600" b="1" dirty="0" smtClean="0">
                <a:solidFill>
                  <a:srgbClr val="002060"/>
                </a:solidFill>
                <a:hlinkClick r:id="rId3"/>
              </a:rPr>
              <a:t>svejcarova@tc.cz</a:t>
            </a:r>
            <a:endParaRPr lang="cs-CZ" sz="16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40000"/>
              </a:lnSpc>
              <a:defRPr/>
            </a:pPr>
            <a:endParaRPr lang="en-GB" sz="2400" dirty="0">
              <a:solidFill>
                <a:srgbClr val="0070C0"/>
              </a:solidFill>
              <a:latin typeface="+mj-lt"/>
              <a:cs typeface="+mn-cs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3095836" y="3022913"/>
            <a:ext cx="4392488" cy="4559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415A"/>
                </a:solidFill>
                <a:latin typeface="+mn-lt"/>
                <a:ea typeface="+mn-ea"/>
                <a:cs typeface="+mn-cs"/>
              </a:defRPr>
            </a:lvl1pPr>
            <a:lvl2pPr marL="7191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2pPr>
            <a:lvl3pPr marL="1165225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15A"/>
                </a:solidFill>
                <a:latin typeface="+mn-lt"/>
              </a:defRPr>
            </a:lvl3pPr>
            <a:lvl4pPr marL="16113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4pPr>
            <a:lvl5pPr marL="2057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5pPr>
            <a:lvl6pPr marL="25146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6pPr>
            <a:lvl7pPr marL="29718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7pPr>
            <a:lvl8pPr marL="34290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8pPr>
            <a:lvl9pPr marL="38862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cs-CZ" altLang="cs-CZ" sz="2400" b="1" kern="0" dirty="0" smtClean="0">
                <a:solidFill>
                  <a:srgbClr val="002060"/>
                </a:solidFill>
              </a:rPr>
              <a:t>Děkuji za pozornost. </a:t>
            </a:r>
            <a:endParaRPr lang="cs-CZ" altLang="cs-CZ" sz="2400" b="1" kern="0" dirty="0" smtClean="0"/>
          </a:p>
        </p:txBody>
      </p:sp>
      <p:sp>
        <p:nvSpPr>
          <p:cNvPr id="2" name="Obdélník 1"/>
          <p:cNvSpPr/>
          <p:nvPr/>
        </p:nvSpPr>
        <p:spPr>
          <a:xfrm>
            <a:off x="5292080" y="408475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kern="0" dirty="0" smtClean="0">
                <a:solidFill>
                  <a:srgbClr val="002060"/>
                </a:solidFill>
                <a:latin typeface="+mn-lt"/>
              </a:rPr>
              <a:t>Lenka Švejcarová</a:t>
            </a:r>
          </a:p>
          <a:p>
            <a:endParaRPr lang="cs-CZ" b="1" kern="0" dirty="0" smtClean="0">
              <a:solidFill>
                <a:srgbClr val="002060"/>
              </a:solidFill>
              <a:latin typeface="+mn-lt"/>
            </a:endParaRPr>
          </a:p>
          <a:p>
            <a:r>
              <a:rPr lang="cs-CZ" b="1" kern="0" dirty="0" smtClean="0">
                <a:solidFill>
                  <a:srgbClr val="002060"/>
                </a:solidFill>
                <a:latin typeface="+mn-lt"/>
              </a:rPr>
              <a:t>+420 725 539 546</a:t>
            </a:r>
            <a:endParaRPr lang="cs-CZ" sz="500" b="1" kern="0" dirty="0" smtClean="0">
              <a:solidFill>
                <a:srgbClr val="002060"/>
              </a:solidFill>
              <a:latin typeface="+mn-lt"/>
            </a:endParaRPr>
          </a:p>
          <a:p>
            <a:r>
              <a:rPr lang="cs-CZ" b="1" kern="0" dirty="0" smtClean="0">
                <a:solidFill>
                  <a:srgbClr val="002060"/>
                </a:solidFill>
                <a:latin typeface="+mn-lt"/>
              </a:rPr>
              <a:t>Technologické centrum AV ČR</a:t>
            </a:r>
          </a:p>
          <a:p>
            <a:r>
              <a:rPr lang="cs-CZ" b="1" kern="0" dirty="0" smtClean="0">
                <a:solidFill>
                  <a:srgbClr val="002060"/>
                </a:solidFill>
                <a:latin typeface="+mn-lt"/>
              </a:rPr>
              <a:t>Ve Struhách 27, 160 00 Praha 6</a:t>
            </a:r>
          </a:p>
          <a:p>
            <a:r>
              <a:rPr lang="cs-CZ" b="1" kern="0" dirty="0" smtClean="0">
                <a:solidFill>
                  <a:srgbClr val="002060"/>
                </a:solidFill>
                <a:latin typeface="+mn-lt"/>
              </a:rPr>
              <a:t>www.tc.cz</a:t>
            </a:r>
          </a:p>
          <a:p>
            <a:r>
              <a:rPr lang="cs-CZ" b="1" kern="0" dirty="0" smtClean="0">
                <a:solidFill>
                  <a:srgbClr val="C00000"/>
                </a:solidFill>
                <a:latin typeface="+mn-lt"/>
              </a:rPr>
              <a:t>www.h2020.cz</a:t>
            </a:r>
            <a:endParaRPr lang="cs-CZ" b="1" kern="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779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délník 32"/>
          <p:cNvSpPr/>
          <p:nvPr/>
        </p:nvSpPr>
        <p:spPr>
          <a:xfrm>
            <a:off x="5868857" y="936635"/>
            <a:ext cx="2736305" cy="4156840"/>
          </a:xfrm>
          <a:prstGeom prst="rect">
            <a:avLst/>
          </a:prstGeom>
          <a:solidFill>
            <a:srgbClr val="8080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/>
          <p:cNvSpPr/>
          <p:nvPr/>
        </p:nvSpPr>
        <p:spPr>
          <a:xfrm>
            <a:off x="3035453" y="933091"/>
            <a:ext cx="2736305" cy="413839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/>
          <p:cNvSpPr/>
          <p:nvPr/>
        </p:nvSpPr>
        <p:spPr>
          <a:xfrm>
            <a:off x="323528" y="939228"/>
            <a:ext cx="2500124" cy="4170328"/>
          </a:xfrm>
          <a:prstGeom prst="rect">
            <a:avLst/>
          </a:prstGeom>
          <a:solidFill>
            <a:srgbClr val="0069B4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>
          <a:xfrm>
            <a:off x="8687135" y="6397409"/>
            <a:ext cx="289992" cy="360040"/>
          </a:xfrm>
        </p:spPr>
        <p:txBody>
          <a:bodyPr/>
          <a:lstStyle/>
          <a:p>
            <a:pPr>
              <a:defRPr/>
            </a:pPr>
            <a:fld id="{D7616B6D-6D1E-4013-AAB7-290C44ECDC1D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4" name="Rectangle 37"/>
          <p:cNvSpPr txBox="1">
            <a:spLocks noChangeArrowheads="1"/>
          </p:cNvSpPr>
          <p:nvPr/>
        </p:nvSpPr>
        <p:spPr>
          <a:xfrm>
            <a:off x="1907704" y="233760"/>
            <a:ext cx="6296025" cy="532527"/>
          </a:xfrm>
          <a:prstGeom prst="rect">
            <a:avLst/>
          </a:prstGeom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9pPr>
          </a:lstStyle>
          <a:p>
            <a:r>
              <a:rPr lang="cs-CZ" altLang="cs-CZ" sz="2400" kern="0" dirty="0" smtClean="0"/>
              <a:t>Pilíře programu Horizont 2020</a:t>
            </a:r>
            <a:endParaRPr lang="en-GB" altLang="cs-CZ" sz="2400" kern="0" dirty="0" smtClean="0"/>
          </a:p>
        </p:txBody>
      </p:sp>
      <p:sp>
        <p:nvSpPr>
          <p:cNvPr id="14" name="Obdélník se zakulacenými rohy na opačné straně 13"/>
          <p:cNvSpPr/>
          <p:nvPr/>
        </p:nvSpPr>
        <p:spPr>
          <a:xfrm>
            <a:off x="642754" y="1509025"/>
            <a:ext cx="1872208" cy="720080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solidFill>
                  <a:schemeClr val="tx1"/>
                </a:solidFill>
              </a:rPr>
              <a:t>European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Research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Council</a:t>
            </a:r>
            <a:r>
              <a:rPr lang="cs-CZ" sz="1400" dirty="0" smtClean="0">
                <a:solidFill>
                  <a:schemeClr val="tx1"/>
                </a:solidFill>
              </a:rPr>
              <a:t> (ERC)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9" name="Obdélník se zakulacenými rohy na opačné straně 18"/>
          <p:cNvSpPr/>
          <p:nvPr/>
        </p:nvSpPr>
        <p:spPr>
          <a:xfrm>
            <a:off x="642754" y="2378265"/>
            <a:ext cx="1872208" cy="720080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solidFill>
                  <a:schemeClr val="tx1"/>
                </a:solidFill>
              </a:rPr>
              <a:t>Future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Emerging</a:t>
            </a:r>
            <a:r>
              <a:rPr lang="cs-CZ" sz="1400" dirty="0" smtClean="0">
                <a:solidFill>
                  <a:schemeClr val="tx1"/>
                </a:solidFill>
              </a:rPr>
              <a:t> Technologies (FET)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0" name="Obdélník se zakulacenými rohy na opačné straně 19"/>
          <p:cNvSpPr/>
          <p:nvPr/>
        </p:nvSpPr>
        <p:spPr>
          <a:xfrm>
            <a:off x="642754" y="3241817"/>
            <a:ext cx="1872208" cy="882472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Marie </a:t>
            </a:r>
            <a:r>
              <a:rPr lang="cs-CZ" sz="1400" dirty="0" err="1" smtClean="0">
                <a:solidFill>
                  <a:schemeClr val="tx1"/>
                </a:solidFill>
              </a:rPr>
              <a:t>Sklodowska</a:t>
            </a:r>
            <a:r>
              <a:rPr lang="cs-CZ" sz="1400" dirty="0" smtClean="0">
                <a:solidFill>
                  <a:schemeClr val="tx1"/>
                </a:solidFill>
              </a:rPr>
              <a:t>-Curie </a:t>
            </a:r>
            <a:r>
              <a:rPr lang="cs-CZ" sz="1400" dirty="0" err="1" smtClean="0">
                <a:solidFill>
                  <a:schemeClr val="tx1"/>
                </a:solidFill>
              </a:rPr>
              <a:t>Actions</a:t>
            </a:r>
            <a:r>
              <a:rPr lang="cs-CZ" sz="1400" dirty="0" smtClean="0">
                <a:solidFill>
                  <a:schemeClr val="tx1"/>
                </a:solidFill>
              </a:rPr>
              <a:t> (MSCA)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1" name="Obdélník se zakulacenými rohy na opačné straně 20"/>
          <p:cNvSpPr/>
          <p:nvPr/>
        </p:nvSpPr>
        <p:spPr>
          <a:xfrm>
            <a:off x="642754" y="4245329"/>
            <a:ext cx="1872208" cy="720080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solidFill>
                  <a:schemeClr val="tx1"/>
                </a:solidFill>
              </a:rPr>
              <a:t>Research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Infrastructures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2" name="Obdélník se zakulacenými rohy na opačné straně 21"/>
          <p:cNvSpPr/>
          <p:nvPr/>
        </p:nvSpPr>
        <p:spPr>
          <a:xfrm>
            <a:off x="3220174" y="1509025"/>
            <a:ext cx="2376264" cy="1624826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 smtClean="0">
              <a:solidFill>
                <a:schemeClr val="tx1"/>
              </a:solidFill>
            </a:endParaRPr>
          </a:p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LEIT = </a:t>
            </a:r>
            <a:r>
              <a:rPr lang="cs-CZ" sz="1400" dirty="0" err="1" smtClean="0">
                <a:solidFill>
                  <a:schemeClr val="tx1"/>
                </a:solidFill>
              </a:rPr>
              <a:t>Leadershi</a:t>
            </a:r>
            <a:r>
              <a:rPr lang="cs-CZ" sz="1400" dirty="0" err="1">
                <a:solidFill>
                  <a:schemeClr val="tx1"/>
                </a:solidFill>
              </a:rPr>
              <a:t>p</a:t>
            </a:r>
            <a:r>
              <a:rPr lang="cs-CZ" sz="1400" dirty="0" smtClean="0">
                <a:solidFill>
                  <a:schemeClr val="tx1"/>
                </a:solidFill>
              </a:rPr>
              <a:t> in </a:t>
            </a:r>
            <a:r>
              <a:rPr lang="cs-CZ" sz="1400" dirty="0" err="1" smtClean="0">
                <a:solidFill>
                  <a:schemeClr val="tx1"/>
                </a:solidFill>
              </a:rPr>
              <a:t>enabling</a:t>
            </a:r>
            <a:r>
              <a:rPr lang="cs-CZ" sz="1400" dirty="0" smtClean="0">
                <a:solidFill>
                  <a:schemeClr val="tx1"/>
                </a:solidFill>
              </a:rPr>
              <a:t> and </a:t>
            </a:r>
            <a:r>
              <a:rPr lang="cs-CZ" sz="1400" dirty="0" err="1">
                <a:solidFill>
                  <a:schemeClr val="tx1"/>
                </a:solidFill>
              </a:rPr>
              <a:t>i</a:t>
            </a:r>
            <a:r>
              <a:rPr lang="cs-CZ" sz="1400" dirty="0" err="1" smtClean="0">
                <a:solidFill>
                  <a:schemeClr val="tx1"/>
                </a:solidFill>
              </a:rPr>
              <a:t>ndustrial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technologies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chemeClr val="tx1"/>
                </a:solidFill>
              </a:rPr>
              <a:t>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 smtClean="0">
                <a:solidFill>
                  <a:schemeClr val="tx1"/>
                </a:solidFill>
              </a:rPr>
              <a:t>Nano</a:t>
            </a:r>
            <a:r>
              <a:rPr lang="cs-CZ" sz="1400" dirty="0" smtClean="0">
                <a:solidFill>
                  <a:schemeClr val="tx1"/>
                </a:solidFill>
              </a:rPr>
              <a:t>, </a:t>
            </a:r>
            <a:r>
              <a:rPr lang="cs-CZ" sz="1400" dirty="0" err="1" smtClean="0">
                <a:solidFill>
                  <a:schemeClr val="tx1"/>
                </a:solidFill>
              </a:rPr>
              <a:t>new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materials</a:t>
            </a:r>
            <a:endParaRPr lang="cs-CZ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</a:rPr>
              <a:t>Biotechnology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 smtClean="0">
                <a:solidFill>
                  <a:schemeClr val="tx1"/>
                </a:solidFill>
              </a:rPr>
              <a:t>Space</a:t>
            </a:r>
            <a:endParaRPr lang="cs-CZ" sz="1400" dirty="0" smtClean="0">
              <a:solidFill>
                <a:schemeClr val="tx1"/>
              </a:solidFill>
            </a:endParaRPr>
          </a:p>
          <a:p>
            <a:pPr algn="ctr"/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3" name="Obdélník se zakulacenými rohy na opačné straně 22"/>
          <p:cNvSpPr/>
          <p:nvPr/>
        </p:nvSpPr>
        <p:spPr>
          <a:xfrm>
            <a:off x="3216746" y="3329629"/>
            <a:ext cx="2376264" cy="627668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 smtClean="0">
              <a:solidFill>
                <a:schemeClr val="tx1"/>
              </a:solidFill>
            </a:endParaRPr>
          </a:p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Access </a:t>
            </a:r>
            <a:r>
              <a:rPr lang="cs-CZ" sz="1400" dirty="0">
                <a:solidFill>
                  <a:schemeClr val="tx1"/>
                </a:solidFill>
              </a:rPr>
              <a:t>to Risk Finance</a:t>
            </a:r>
          </a:p>
          <a:p>
            <a:pPr algn="ctr"/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4" name="Obdélník se zakulacenými rohy na opačné straně 23"/>
          <p:cNvSpPr/>
          <p:nvPr/>
        </p:nvSpPr>
        <p:spPr>
          <a:xfrm>
            <a:off x="3212182" y="4245329"/>
            <a:ext cx="2376264" cy="627668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 smtClean="0">
              <a:solidFill>
                <a:schemeClr val="tx1"/>
              </a:solidFill>
            </a:endParaRPr>
          </a:p>
          <a:p>
            <a:pPr algn="ctr"/>
            <a:r>
              <a:rPr lang="cs-CZ" sz="1400" b="1" dirty="0" err="1" smtClean="0">
                <a:solidFill>
                  <a:schemeClr val="tx1"/>
                </a:solidFill>
              </a:rPr>
              <a:t>Innovation</a:t>
            </a:r>
            <a:r>
              <a:rPr lang="cs-CZ" sz="1400" b="1" dirty="0" smtClean="0">
                <a:solidFill>
                  <a:schemeClr val="tx1"/>
                </a:solidFill>
              </a:rPr>
              <a:t> in </a:t>
            </a:r>
            <a:r>
              <a:rPr lang="cs-CZ" sz="1400" b="1" dirty="0" err="1" smtClean="0">
                <a:solidFill>
                  <a:schemeClr val="tx1"/>
                </a:solidFill>
              </a:rPr>
              <a:t>SMEs</a:t>
            </a:r>
            <a:endParaRPr lang="cs-CZ" sz="1400" b="1" dirty="0" smtClean="0">
              <a:solidFill>
                <a:schemeClr val="tx1"/>
              </a:solidFill>
            </a:endParaRPr>
          </a:p>
          <a:p>
            <a:pPr algn="ctr"/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5" name="Obdélník se zakulacenými rohy na opačné straně 24"/>
          <p:cNvSpPr/>
          <p:nvPr/>
        </p:nvSpPr>
        <p:spPr>
          <a:xfrm>
            <a:off x="6038225" y="1437017"/>
            <a:ext cx="2376264" cy="393980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 smtClean="0">
              <a:solidFill>
                <a:schemeClr val="tx1"/>
              </a:solidFill>
            </a:endParaRPr>
          </a:p>
          <a:p>
            <a:pPr algn="ctr"/>
            <a:r>
              <a:rPr lang="cs-CZ" sz="1400" dirty="0" err="1" smtClean="0">
                <a:solidFill>
                  <a:schemeClr val="tx1"/>
                </a:solidFill>
              </a:rPr>
              <a:t>Health</a:t>
            </a:r>
            <a:r>
              <a:rPr lang="cs-CZ" sz="1400" dirty="0" smtClean="0">
                <a:solidFill>
                  <a:schemeClr val="tx1"/>
                </a:solidFill>
              </a:rPr>
              <a:t> (SC1)</a:t>
            </a:r>
          </a:p>
          <a:p>
            <a:pPr algn="ctr"/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6" name="Obdélník se zakulacenými rohy na opačné straně 25"/>
          <p:cNvSpPr/>
          <p:nvPr/>
        </p:nvSpPr>
        <p:spPr>
          <a:xfrm>
            <a:off x="6038631" y="1979141"/>
            <a:ext cx="2376264" cy="393980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 smtClean="0">
              <a:solidFill>
                <a:schemeClr val="tx1"/>
              </a:solidFill>
            </a:endParaRPr>
          </a:p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Food (SC2)</a:t>
            </a:r>
          </a:p>
          <a:p>
            <a:pPr algn="ctr"/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7" name="Obdélník se zakulacenými rohy na opačné straně 26"/>
          <p:cNvSpPr/>
          <p:nvPr/>
        </p:nvSpPr>
        <p:spPr>
          <a:xfrm>
            <a:off x="6039162" y="2517137"/>
            <a:ext cx="2376264" cy="393980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 smtClean="0">
              <a:solidFill>
                <a:schemeClr val="tx1"/>
              </a:solidFill>
            </a:endParaRPr>
          </a:p>
          <a:p>
            <a:pPr algn="ctr"/>
            <a:r>
              <a:rPr lang="cs-CZ" sz="1400" dirty="0" err="1" smtClean="0">
                <a:solidFill>
                  <a:schemeClr val="tx1"/>
                </a:solidFill>
              </a:rPr>
              <a:t>Energy</a:t>
            </a:r>
            <a:r>
              <a:rPr lang="cs-CZ" sz="1400" dirty="0" smtClean="0">
                <a:solidFill>
                  <a:schemeClr val="tx1"/>
                </a:solidFill>
              </a:rPr>
              <a:t> (SC3)</a:t>
            </a:r>
          </a:p>
          <a:p>
            <a:pPr algn="ctr"/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8" name="Obdélník se zakulacenými rohy na opačné straně 27"/>
          <p:cNvSpPr/>
          <p:nvPr/>
        </p:nvSpPr>
        <p:spPr>
          <a:xfrm>
            <a:off x="6040749" y="3021193"/>
            <a:ext cx="2376264" cy="393980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 smtClean="0">
              <a:solidFill>
                <a:schemeClr val="tx1"/>
              </a:solidFill>
            </a:endParaRP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T</a:t>
            </a:r>
            <a:r>
              <a:rPr lang="cs-CZ" sz="1400" dirty="0" smtClean="0">
                <a:solidFill>
                  <a:schemeClr val="tx1"/>
                </a:solidFill>
              </a:rPr>
              <a:t>ransport (SC4)</a:t>
            </a:r>
          </a:p>
          <a:p>
            <a:pPr algn="ctr"/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9" name="Obdélník se zakulacenými rohy na opačné straně 28"/>
          <p:cNvSpPr/>
          <p:nvPr/>
        </p:nvSpPr>
        <p:spPr>
          <a:xfrm>
            <a:off x="6034821" y="3525249"/>
            <a:ext cx="2376264" cy="393980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 smtClean="0">
              <a:solidFill>
                <a:schemeClr val="tx1"/>
              </a:solidFill>
            </a:endParaRPr>
          </a:p>
          <a:p>
            <a:pPr algn="ctr"/>
            <a:r>
              <a:rPr lang="cs-CZ" sz="1400" dirty="0" err="1" smtClean="0">
                <a:solidFill>
                  <a:schemeClr val="tx1"/>
                </a:solidFill>
              </a:rPr>
              <a:t>Climate</a:t>
            </a:r>
            <a:r>
              <a:rPr lang="cs-CZ" sz="1400" dirty="0" smtClean="0">
                <a:solidFill>
                  <a:schemeClr val="tx1"/>
                </a:solidFill>
              </a:rPr>
              <a:t> (SC5)</a:t>
            </a:r>
          </a:p>
          <a:p>
            <a:pPr algn="ctr"/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30" name="Obdélník se zakulacenými rohy na opačné straně 29"/>
          <p:cNvSpPr/>
          <p:nvPr/>
        </p:nvSpPr>
        <p:spPr>
          <a:xfrm>
            <a:off x="6054402" y="4079614"/>
            <a:ext cx="2376264" cy="393980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 smtClean="0">
              <a:solidFill>
                <a:schemeClr val="tx1"/>
              </a:solidFill>
            </a:endParaRPr>
          </a:p>
          <a:p>
            <a:pPr algn="ctr"/>
            <a:r>
              <a:rPr lang="cs-CZ" sz="1400" b="1" dirty="0" err="1" smtClean="0">
                <a:solidFill>
                  <a:schemeClr val="tx1"/>
                </a:solidFill>
              </a:rPr>
              <a:t>Inclusive</a:t>
            </a:r>
            <a:r>
              <a:rPr lang="cs-CZ" sz="1400" b="1" dirty="0" smtClean="0">
                <a:solidFill>
                  <a:schemeClr val="tx1"/>
                </a:solidFill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</a:rPr>
              <a:t>Societies</a:t>
            </a:r>
            <a:r>
              <a:rPr lang="cs-CZ" sz="1400" b="1" dirty="0" smtClean="0">
                <a:solidFill>
                  <a:schemeClr val="tx1"/>
                </a:solidFill>
              </a:rPr>
              <a:t> (SC6)</a:t>
            </a:r>
          </a:p>
          <a:p>
            <a:pPr algn="ctr"/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31" name="Obdélník se zakulacenými rohy na opačné straně 30"/>
          <p:cNvSpPr/>
          <p:nvPr/>
        </p:nvSpPr>
        <p:spPr>
          <a:xfrm>
            <a:off x="6062315" y="4605369"/>
            <a:ext cx="2376264" cy="393980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 smtClean="0">
              <a:solidFill>
                <a:schemeClr val="tx1"/>
              </a:solidFill>
            </a:endParaRPr>
          </a:p>
          <a:p>
            <a:pPr algn="ctr"/>
            <a:r>
              <a:rPr lang="cs-CZ" sz="1400" dirty="0" err="1" smtClean="0">
                <a:solidFill>
                  <a:schemeClr val="tx1"/>
                </a:solidFill>
              </a:rPr>
              <a:t>Security</a:t>
            </a:r>
            <a:r>
              <a:rPr lang="cs-CZ" sz="1400" dirty="0" smtClean="0">
                <a:solidFill>
                  <a:schemeClr val="tx1"/>
                </a:solidFill>
              </a:rPr>
              <a:t> (SC7)</a:t>
            </a:r>
          </a:p>
          <a:p>
            <a:pPr algn="ctr"/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540266" y="1003188"/>
            <a:ext cx="228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Excellent</a:t>
            </a:r>
            <a:r>
              <a:rPr lang="cs-CZ" b="1" dirty="0" smtClean="0">
                <a:solidFill>
                  <a:schemeClr val="bg1"/>
                </a:solidFill>
              </a:rPr>
              <a:t> Science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3180233" y="1004354"/>
            <a:ext cx="257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Industrial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Leadership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6019581" y="986345"/>
            <a:ext cx="257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Societal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Challenges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348578" y="2189806"/>
            <a:ext cx="936104" cy="255323"/>
          </a:xfrm>
          <a:prstGeom prst="roundRect">
            <a:avLst/>
          </a:prstGeom>
          <a:solidFill>
            <a:srgbClr val="FFFF66">
              <a:alpha val="2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Zaoblený obdélník 31"/>
          <p:cNvSpPr/>
          <p:nvPr/>
        </p:nvSpPr>
        <p:spPr>
          <a:xfrm>
            <a:off x="3412356" y="4426974"/>
            <a:ext cx="1983649" cy="271031"/>
          </a:xfrm>
          <a:prstGeom prst="roundRect">
            <a:avLst/>
          </a:prstGeom>
          <a:solidFill>
            <a:srgbClr val="FFFF66">
              <a:alpha val="2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Zaoblený obdélník 34"/>
          <p:cNvSpPr/>
          <p:nvPr/>
        </p:nvSpPr>
        <p:spPr>
          <a:xfrm>
            <a:off x="6139038" y="4138708"/>
            <a:ext cx="2191182" cy="271031"/>
          </a:xfrm>
          <a:prstGeom prst="roundRect">
            <a:avLst/>
          </a:prstGeom>
          <a:solidFill>
            <a:srgbClr val="FFFF66">
              <a:alpha val="2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341251" y="5220775"/>
            <a:ext cx="8249271" cy="297619"/>
          </a:xfrm>
          <a:prstGeom prst="rect">
            <a:avLst/>
          </a:prstGeom>
          <a:solidFill>
            <a:schemeClr val="accent5">
              <a:lumMod val="1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TextovéPole 36"/>
          <p:cNvSpPr txBox="1"/>
          <p:nvPr/>
        </p:nvSpPr>
        <p:spPr>
          <a:xfrm>
            <a:off x="2083984" y="5220654"/>
            <a:ext cx="7334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chemeClr val="bg1"/>
                </a:solidFill>
              </a:rPr>
              <a:t>European</a:t>
            </a:r>
            <a:r>
              <a:rPr lang="cs-CZ" sz="1400" b="1" dirty="0" smtClean="0">
                <a:solidFill>
                  <a:schemeClr val="bg1"/>
                </a:solidFill>
              </a:rPr>
              <a:t> Institute </a:t>
            </a:r>
            <a:r>
              <a:rPr lang="cs-CZ" sz="1400" b="1" dirty="0" err="1" smtClean="0">
                <a:solidFill>
                  <a:schemeClr val="bg1"/>
                </a:solidFill>
              </a:rPr>
              <a:t>of</a:t>
            </a:r>
            <a:r>
              <a:rPr lang="cs-CZ" sz="1400" b="1" dirty="0" smtClean="0">
                <a:solidFill>
                  <a:schemeClr val="bg1"/>
                </a:solidFill>
              </a:rPr>
              <a:t> </a:t>
            </a:r>
            <a:r>
              <a:rPr lang="cs-CZ" sz="1400" b="1" dirty="0" err="1" smtClean="0">
                <a:solidFill>
                  <a:schemeClr val="bg1"/>
                </a:solidFill>
              </a:rPr>
              <a:t>Innovation</a:t>
            </a:r>
            <a:r>
              <a:rPr lang="cs-CZ" sz="1400" b="1" dirty="0" smtClean="0">
                <a:solidFill>
                  <a:schemeClr val="bg1"/>
                </a:solidFill>
              </a:rPr>
              <a:t> and Technologies (EIT)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323528" y="5592263"/>
            <a:ext cx="8249271" cy="297619"/>
          </a:xfrm>
          <a:prstGeom prst="rect">
            <a:avLst/>
          </a:prstGeom>
          <a:solidFill>
            <a:schemeClr val="accent5">
              <a:lumMod val="1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TextovéPole 38"/>
          <p:cNvSpPr txBox="1"/>
          <p:nvPr/>
        </p:nvSpPr>
        <p:spPr>
          <a:xfrm>
            <a:off x="2350187" y="5580694"/>
            <a:ext cx="7334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chemeClr val="bg1"/>
                </a:solidFill>
              </a:rPr>
              <a:t>Spreading</a:t>
            </a:r>
            <a:r>
              <a:rPr lang="cs-CZ" sz="1400" b="1" dirty="0" smtClean="0">
                <a:solidFill>
                  <a:schemeClr val="bg1"/>
                </a:solidFill>
              </a:rPr>
              <a:t> Excellence and </a:t>
            </a:r>
            <a:r>
              <a:rPr lang="cs-CZ" sz="1400" b="1" dirty="0" err="1" smtClean="0">
                <a:solidFill>
                  <a:schemeClr val="bg1"/>
                </a:solidFill>
              </a:rPr>
              <a:t>Widening</a:t>
            </a:r>
            <a:r>
              <a:rPr lang="cs-CZ" sz="1400" b="1" dirty="0" smtClean="0">
                <a:solidFill>
                  <a:schemeClr val="bg1"/>
                </a:solidFill>
              </a:rPr>
              <a:t> </a:t>
            </a:r>
            <a:r>
              <a:rPr lang="cs-CZ" sz="1400" b="1" dirty="0" err="1" smtClean="0">
                <a:solidFill>
                  <a:schemeClr val="bg1"/>
                </a:solidFill>
              </a:rPr>
              <a:t>Participation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323528" y="5949280"/>
            <a:ext cx="8249271" cy="297619"/>
          </a:xfrm>
          <a:prstGeom prst="rect">
            <a:avLst/>
          </a:prstGeom>
          <a:solidFill>
            <a:schemeClr val="accent5">
              <a:lumMod val="1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TextovéPole 40"/>
          <p:cNvSpPr txBox="1"/>
          <p:nvPr/>
        </p:nvSpPr>
        <p:spPr>
          <a:xfrm>
            <a:off x="2915816" y="5940734"/>
            <a:ext cx="4072777" cy="275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Science </a:t>
            </a:r>
            <a:r>
              <a:rPr lang="cs-CZ" sz="1400" b="1" dirty="0" err="1" smtClean="0">
                <a:solidFill>
                  <a:schemeClr val="bg1"/>
                </a:solidFill>
              </a:rPr>
              <a:t>with</a:t>
            </a:r>
            <a:r>
              <a:rPr lang="cs-CZ" sz="1400" b="1" dirty="0" smtClean="0">
                <a:solidFill>
                  <a:schemeClr val="bg1"/>
                </a:solidFill>
              </a:rPr>
              <a:t> and </a:t>
            </a:r>
            <a:r>
              <a:rPr lang="cs-CZ" sz="1400" b="1" dirty="0" err="1" smtClean="0">
                <a:solidFill>
                  <a:schemeClr val="bg1"/>
                </a:solidFill>
              </a:rPr>
              <a:t>for</a:t>
            </a:r>
            <a:r>
              <a:rPr lang="cs-CZ" sz="1400" b="1" dirty="0" smtClean="0">
                <a:solidFill>
                  <a:schemeClr val="bg1"/>
                </a:solidFill>
              </a:rPr>
              <a:t> society (SWAFS)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335714" y="6311919"/>
            <a:ext cx="8249271" cy="297619"/>
          </a:xfrm>
          <a:prstGeom prst="rect">
            <a:avLst/>
          </a:prstGeom>
          <a:solidFill>
            <a:schemeClr val="accent5">
              <a:lumMod val="1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extovéPole 42"/>
          <p:cNvSpPr txBox="1"/>
          <p:nvPr/>
        </p:nvSpPr>
        <p:spPr>
          <a:xfrm>
            <a:off x="2915816" y="6293263"/>
            <a:ext cx="4072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chemeClr val="bg1"/>
                </a:solidFill>
              </a:rPr>
              <a:t>Euroatom</a:t>
            </a:r>
            <a:r>
              <a:rPr lang="cs-CZ" sz="1400" b="1" dirty="0" smtClean="0">
                <a:solidFill>
                  <a:schemeClr val="bg1"/>
                </a:solidFill>
              </a:rPr>
              <a:t>, Fast Track to </a:t>
            </a:r>
            <a:r>
              <a:rPr lang="cs-CZ" sz="1400" b="1" dirty="0" err="1" smtClean="0">
                <a:solidFill>
                  <a:schemeClr val="bg1"/>
                </a:solidFill>
              </a:rPr>
              <a:t>Innovation</a:t>
            </a:r>
            <a:r>
              <a:rPr lang="cs-CZ" sz="1400" b="1" dirty="0" smtClean="0">
                <a:solidFill>
                  <a:schemeClr val="bg1"/>
                </a:solidFill>
              </a:rPr>
              <a:t>, ….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44" name="Zaoblený obdélník 43"/>
          <p:cNvSpPr/>
          <p:nvPr/>
        </p:nvSpPr>
        <p:spPr>
          <a:xfrm>
            <a:off x="2852937" y="5933209"/>
            <a:ext cx="3459386" cy="337356"/>
          </a:xfrm>
          <a:prstGeom prst="roundRect">
            <a:avLst/>
          </a:prstGeom>
          <a:solidFill>
            <a:srgbClr val="FFFF66">
              <a:alpha val="2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Zaoblený obdélník 44"/>
          <p:cNvSpPr/>
          <p:nvPr/>
        </p:nvSpPr>
        <p:spPr>
          <a:xfrm>
            <a:off x="3906955" y="6326321"/>
            <a:ext cx="2126740" cy="271031"/>
          </a:xfrm>
          <a:prstGeom prst="roundRect">
            <a:avLst/>
          </a:prstGeom>
          <a:solidFill>
            <a:srgbClr val="FFFF66">
              <a:alpha val="2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552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>
          <a:xfrm>
            <a:off x="8687135" y="6397409"/>
            <a:ext cx="289992" cy="360040"/>
          </a:xfrm>
        </p:spPr>
        <p:txBody>
          <a:bodyPr/>
          <a:lstStyle/>
          <a:p>
            <a:pPr>
              <a:defRPr/>
            </a:pPr>
            <a:fld id="{D7616B6D-6D1E-4013-AAB7-290C44ECDC1D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4" name="Rectangle 37"/>
          <p:cNvSpPr txBox="1">
            <a:spLocks noChangeArrowheads="1"/>
          </p:cNvSpPr>
          <p:nvPr/>
        </p:nvSpPr>
        <p:spPr>
          <a:xfrm>
            <a:off x="1907704" y="190353"/>
            <a:ext cx="6296025" cy="602952"/>
          </a:xfrm>
          <a:prstGeom prst="rect">
            <a:avLst/>
          </a:prstGeom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9pPr>
          </a:lstStyle>
          <a:p>
            <a:r>
              <a:rPr lang="cs-CZ" altLang="cs-CZ" sz="2400" kern="0" dirty="0" smtClean="0"/>
              <a:t>Horizont Evropa 2021-2027</a:t>
            </a:r>
            <a:endParaRPr lang="en-GB" altLang="cs-CZ" sz="2400" kern="0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6295" t="19900" r="7082" b="7300"/>
          <a:stretch/>
        </p:blipFill>
        <p:spPr>
          <a:xfrm>
            <a:off x="251520" y="1340768"/>
            <a:ext cx="8725607" cy="4392488"/>
          </a:xfrm>
          <a:prstGeom prst="rect">
            <a:avLst/>
          </a:prstGeom>
        </p:spPr>
      </p:pic>
      <p:sp>
        <p:nvSpPr>
          <p:cNvPr id="36" name="Zaoblený obdélník 35"/>
          <p:cNvSpPr/>
          <p:nvPr/>
        </p:nvSpPr>
        <p:spPr>
          <a:xfrm>
            <a:off x="3539820" y="2515576"/>
            <a:ext cx="2160240" cy="407009"/>
          </a:xfrm>
          <a:prstGeom prst="roundRect">
            <a:avLst/>
          </a:prstGeom>
          <a:solidFill>
            <a:srgbClr val="FFFF66">
              <a:alpha val="2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Zaoblený obdélník 36"/>
          <p:cNvSpPr/>
          <p:nvPr/>
        </p:nvSpPr>
        <p:spPr>
          <a:xfrm>
            <a:off x="3570756" y="3105460"/>
            <a:ext cx="2303541" cy="228349"/>
          </a:xfrm>
          <a:prstGeom prst="roundRect">
            <a:avLst/>
          </a:prstGeom>
          <a:solidFill>
            <a:srgbClr val="FFFF66">
              <a:alpha val="2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Zaoblený obdélník 37"/>
          <p:cNvSpPr/>
          <p:nvPr/>
        </p:nvSpPr>
        <p:spPr>
          <a:xfrm>
            <a:off x="6761831" y="3715311"/>
            <a:ext cx="1730685" cy="604056"/>
          </a:xfrm>
          <a:prstGeom prst="roundRect">
            <a:avLst/>
          </a:prstGeom>
          <a:solidFill>
            <a:srgbClr val="FFFF66">
              <a:alpha val="2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6491663" y="2365972"/>
            <a:ext cx="2270434" cy="407009"/>
          </a:xfrm>
          <a:prstGeom prst="roundRect">
            <a:avLst/>
          </a:prstGeom>
          <a:solidFill>
            <a:srgbClr val="FFFF66">
              <a:alpha val="2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68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>
          <a:xfrm>
            <a:off x="8687135" y="6397409"/>
            <a:ext cx="289992" cy="360040"/>
          </a:xfrm>
        </p:spPr>
        <p:txBody>
          <a:bodyPr/>
          <a:lstStyle/>
          <a:p>
            <a:pPr>
              <a:defRPr/>
            </a:pPr>
            <a:fld id="{D7616B6D-6D1E-4013-AAB7-290C44ECDC1D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4" name="Rectangle 37"/>
          <p:cNvSpPr txBox="1">
            <a:spLocks noChangeArrowheads="1"/>
          </p:cNvSpPr>
          <p:nvPr/>
        </p:nvSpPr>
        <p:spPr>
          <a:xfrm>
            <a:off x="1502076" y="66822"/>
            <a:ext cx="7429463" cy="746968"/>
          </a:xfrm>
          <a:prstGeom prst="rect">
            <a:avLst/>
          </a:prstGeom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9pPr>
          </a:lstStyle>
          <a:p>
            <a:endParaRPr lang="cs-CZ" b="0" dirty="0"/>
          </a:p>
          <a:p>
            <a:r>
              <a:rPr lang="cs-CZ" sz="2400" kern="0" dirty="0" smtClean="0"/>
              <a:t>Klastr</a:t>
            </a:r>
            <a:r>
              <a:rPr lang="en-US" sz="2400" kern="0" dirty="0" smtClean="0"/>
              <a:t> ´</a:t>
            </a:r>
            <a:r>
              <a:rPr lang="cs-CZ" sz="2400" kern="0" dirty="0" err="1" smtClean="0"/>
              <a:t>Culture</a:t>
            </a:r>
            <a:r>
              <a:rPr lang="cs-CZ" sz="2400" kern="0" dirty="0" smtClean="0"/>
              <a:t>, </a:t>
            </a:r>
            <a:r>
              <a:rPr lang="cs-CZ" sz="2400" kern="0" dirty="0" err="1" smtClean="0"/>
              <a:t>Creativity</a:t>
            </a:r>
            <a:r>
              <a:rPr lang="en-US" sz="2400" kern="0" dirty="0" smtClean="0"/>
              <a:t> </a:t>
            </a:r>
            <a:r>
              <a:rPr lang="en-US" sz="2400" kern="0" dirty="0"/>
              <a:t>and </a:t>
            </a:r>
            <a:r>
              <a:rPr lang="cs-CZ" sz="2400" kern="0" dirty="0" err="1" smtClean="0"/>
              <a:t>Inclusive</a:t>
            </a:r>
            <a:r>
              <a:rPr lang="en-US" sz="2400" kern="0" dirty="0" smtClean="0"/>
              <a:t> </a:t>
            </a:r>
            <a:r>
              <a:rPr lang="en-US" sz="2400" kern="0" dirty="0"/>
              <a:t>Society´ </a:t>
            </a:r>
            <a:endParaRPr lang="en-GB" altLang="cs-CZ" sz="2400" kern="0" dirty="0"/>
          </a:p>
        </p:txBody>
      </p:sp>
      <p:sp>
        <p:nvSpPr>
          <p:cNvPr id="3" name="Obdélník 2"/>
          <p:cNvSpPr/>
          <p:nvPr/>
        </p:nvSpPr>
        <p:spPr>
          <a:xfrm>
            <a:off x="395536" y="1072638"/>
            <a:ext cx="84249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kern="0" dirty="0" smtClean="0">
                <a:solidFill>
                  <a:srgbClr val="002060"/>
                </a:solidFill>
              </a:rPr>
              <a:t>Zaměřen </a:t>
            </a:r>
            <a:r>
              <a:rPr lang="cs-CZ" b="1" kern="0" dirty="0">
                <a:solidFill>
                  <a:srgbClr val="002060"/>
                </a:solidFill>
              </a:rPr>
              <a:t>na oblasti</a:t>
            </a:r>
            <a:r>
              <a:rPr lang="cs-CZ" b="1" kern="0" dirty="0" smtClean="0">
                <a:solidFill>
                  <a:srgbClr val="002060"/>
                </a:solidFill>
              </a:rPr>
              <a:t>:</a:t>
            </a:r>
          </a:p>
          <a:p>
            <a:endParaRPr lang="cs-CZ" sz="500" b="1" kern="0" dirty="0" smtClean="0">
              <a:solidFill>
                <a:srgbClr val="002060"/>
              </a:solidFill>
            </a:endParaRPr>
          </a:p>
          <a:p>
            <a:endParaRPr lang="cs-CZ" sz="500" b="1" kern="0" dirty="0">
              <a:solidFill>
                <a:srgbClr val="00206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s-CZ" b="1" kern="0" dirty="0" smtClean="0">
                <a:solidFill>
                  <a:srgbClr val="002060"/>
                </a:solidFill>
              </a:rPr>
              <a:t>Správa veřejných záležitostí (princip demokracie)</a:t>
            </a:r>
          </a:p>
          <a:p>
            <a:r>
              <a:rPr lang="cs-CZ" b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cs-CZ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(příklad: projekt </a:t>
            </a:r>
            <a:r>
              <a:rPr lang="en-US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RECONNECT</a:t>
            </a:r>
            <a:r>
              <a:rPr lang="en-US" sz="1600" i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/‘Reconciling Europe with its Citizens through </a:t>
            </a:r>
            <a:r>
              <a:rPr lang="cs-CZ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cs-CZ" sz="1600" i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en-US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Democracy </a:t>
            </a:r>
            <a:r>
              <a:rPr lang="en-US" sz="1600" i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the Rule of Law</a:t>
            </a:r>
            <a:r>
              <a:rPr lang="en-US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’</a:t>
            </a:r>
            <a:r>
              <a:rPr lang="cs-CZ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endParaRPr lang="cs-CZ" sz="500" b="1" kern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s-CZ" b="1" kern="0" dirty="0" smtClean="0">
                <a:solidFill>
                  <a:srgbClr val="002060"/>
                </a:solidFill>
              </a:rPr>
              <a:t>Kulturní dědictví </a:t>
            </a:r>
          </a:p>
          <a:p>
            <a:r>
              <a:rPr lang="cs-CZ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b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cs-CZ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cs-CZ" sz="1600" i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příklad: projekt </a:t>
            </a:r>
            <a:r>
              <a:rPr lang="cs-CZ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COURAGE</a:t>
            </a:r>
            <a:r>
              <a:rPr lang="en-US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/‘</a:t>
            </a:r>
            <a:r>
              <a:rPr lang="cs-CZ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600" i="1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lectronic</a:t>
            </a:r>
            <a:r>
              <a:rPr lang="en-US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registry of collections of cultural opposition in all </a:t>
            </a:r>
            <a:endParaRPr lang="cs-CZ" sz="1600" i="1" kern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s-CZ" sz="1600" i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en-US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former</a:t>
            </a:r>
            <a:r>
              <a:rPr lang="cs-CZ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socialist </a:t>
            </a:r>
            <a:r>
              <a:rPr lang="en-US" sz="1600" i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countries in Europe’</a:t>
            </a:r>
            <a:r>
              <a:rPr lang="cs-CZ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endParaRPr lang="cs-CZ" sz="500" b="1" kern="0" dirty="0">
              <a:solidFill>
                <a:srgbClr val="00206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s-CZ" b="1" kern="0" dirty="0" smtClean="0">
                <a:solidFill>
                  <a:srgbClr val="002060"/>
                </a:solidFill>
              </a:rPr>
              <a:t>Transformace společnosti a hospodářství</a:t>
            </a:r>
          </a:p>
          <a:p>
            <a:r>
              <a:rPr lang="cs-CZ" sz="16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6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cs-CZ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cs-CZ" sz="1600" i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příklad: projekt </a:t>
            </a:r>
            <a:r>
              <a:rPr lang="cs-CZ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TECHNEQUALITY</a:t>
            </a:r>
            <a:r>
              <a:rPr lang="en-US" sz="1600" i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/‘Technological inequality – understanding the relation </a:t>
            </a:r>
            <a:r>
              <a:rPr lang="cs-CZ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</a:p>
          <a:p>
            <a:r>
              <a:rPr lang="cs-CZ" sz="1600" i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en-US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between </a:t>
            </a:r>
            <a:r>
              <a:rPr lang="en-US" sz="1600" i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recent technological innovations and social </a:t>
            </a:r>
            <a:r>
              <a:rPr lang="en-US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inequalities</a:t>
            </a:r>
            <a:r>
              <a:rPr lang="cs-CZ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robotics</a:t>
            </a:r>
            <a:r>
              <a:rPr lang="en-US" sz="1600" i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big </a:t>
            </a:r>
            <a:r>
              <a:rPr lang="en-US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data,</a:t>
            </a:r>
            <a:r>
              <a:rPr lang="cs-CZ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…)</a:t>
            </a:r>
            <a:r>
              <a:rPr lang="en-US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‘</a:t>
            </a:r>
            <a:endParaRPr lang="cs-CZ" sz="1600" b="1" kern="0" dirty="0">
              <a:solidFill>
                <a:srgbClr val="00206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95536" y="5303368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Font typeface="Wingdings" panose="05000000000000000000" pitchFamily="2" charset="2"/>
              <a:buChar char="§"/>
            </a:pPr>
            <a:r>
              <a:rPr lang="cs-CZ" b="1" kern="0" dirty="0" err="1" smtClean="0">
                <a:solidFill>
                  <a:srgbClr val="002060"/>
                </a:solidFill>
              </a:rPr>
              <a:t>Manufacturing</a:t>
            </a:r>
            <a:r>
              <a:rPr lang="cs-CZ" b="1" kern="0" dirty="0" smtClean="0">
                <a:solidFill>
                  <a:srgbClr val="002060"/>
                </a:solidFill>
              </a:rPr>
              <a:t> </a:t>
            </a:r>
            <a:r>
              <a:rPr lang="cs-CZ" b="1" kern="0" dirty="0">
                <a:solidFill>
                  <a:srgbClr val="002060"/>
                </a:solidFill>
              </a:rPr>
              <a:t>Technologies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kern="0" dirty="0" err="1" smtClean="0">
                <a:solidFill>
                  <a:srgbClr val="002060"/>
                </a:solidFill>
              </a:rPr>
              <a:t>Key</a:t>
            </a:r>
            <a:r>
              <a:rPr lang="cs-CZ" b="1" kern="0" dirty="0" smtClean="0">
                <a:solidFill>
                  <a:srgbClr val="002060"/>
                </a:solidFill>
              </a:rPr>
              <a:t> </a:t>
            </a:r>
            <a:r>
              <a:rPr lang="cs-CZ" b="1" kern="0" dirty="0">
                <a:solidFill>
                  <a:srgbClr val="002060"/>
                </a:solidFill>
              </a:rPr>
              <a:t>Digital Technologies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kern="0" dirty="0" err="1" smtClean="0">
                <a:solidFill>
                  <a:srgbClr val="002060"/>
                </a:solidFill>
              </a:rPr>
              <a:t>Advanced</a:t>
            </a:r>
            <a:r>
              <a:rPr lang="cs-CZ" b="1" kern="0" dirty="0" smtClean="0">
                <a:solidFill>
                  <a:srgbClr val="002060"/>
                </a:solidFill>
              </a:rPr>
              <a:t> </a:t>
            </a:r>
            <a:r>
              <a:rPr lang="cs-CZ" b="1" kern="0" dirty="0" err="1">
                <a:solidFill>
                  <a:srgbClr val="002060"/>
                </a:solidFill>
              </a:rPr>
              <a:t>Materials</a:t>
            </a:r>
            <a:r>
              <a:rPr lang="cs-CZ" b="1" kern="0" dirty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kern="0" dirty="0" err="1" smtClean="0">
                <a:solidFill>
                  <a:srgbClr val="002060"/>
                </a:solidFill>
              </a:rPr>
              <a:t>Artificial</a:t>
            </a:r>
            <a:r>
              <a:rPr lang="cs-CZ" b="1" kern="0" dirty="0" smtClean="0">
                <a:solidFill>
                  <a:srgbClr val="002060"/>
                </a:solidFill>
              </a:rPr>
              <a:t> </a:t>
            </a:r>
            <a:r>
              <a:rPr lang="cs-CZ" b="1" kern="0" dirty="0" err="1">
                <a:solidFill>
                  <a:srgbClr val="002060"/>
                </a:solidFill>
              </a:rPr>
              <a:t>Intelligence</a:t>
            </a:r>
            <a:r>
              <a:rPr lang="cs-CZ" b="1" kern="0" dirty="0">
                <a:solidFill>
                  <a:srgbClr val="002060"/>
                </a:solidFill>
              </a:rPr>
              <a:t> and </a:t>
            </a:r>
            <a:r>
              <a:rPr lang="cs-CZ" b="1" kern="0" dirty="0" err="1">
                <a:solidFill>
                  <a:srgbClr val="002060"/>
                </a:solidFill>
              </a:rPr>
              <a:t>Robotics</a:t>
            </a:r>
            <a:r>
              <a:rPr lang="cs-CZ" b="1" kern="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2" name="Rectangle 37"/>
          <p:cNvSpPr txBox="1">
            <a:spLocks noChangeArrowheads="1"/>
          </p:cNvSpPr>
          <p:nvPr/>
        </p:nvSpPr>
        <p:spPr>
          <a:xfrm>
            <a:off x="2439423" y="4472510"/>
            <a:ext cx="6296025" cy="371411"/>
          </a:xfrm>
          <a:prstGeom prst="rect">
            <a:avLst/>
          </a:prstGeom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9pPr>
          </a:lstStyle>
          <a:p>
            <a:endParaRPr lang="cs-CZ" b="0" dirty="0"/>
          </a:p>
          <a:p>
            <a:r>
              <a:rPr lang="cs-CZ" sz="2400" kern="0" dirty="0" err="1"/>
              <a:t>Kla</a:t>
            </a:r>
            <a:r>
              <a:rPr lang="en-US" sz="2400" kern="0" dirty="0" err="1"/>
              <a:t>str</a:t>
            </a:r>
            <a:r>
              <a:rPr lang="en-US" sz="2400" kern="0" dirty="0"/>
              <a:t> ´Digital and Industry´ </a:t>
            </a:r>
            <a:endParaRPr lang="en-GB" altLang="cs-CZ" sz="2400" kern="0" dirty="0"/>
          </a:p>
        </p:txBody>
      </p:sp>
      <p:sp>
        <p:nvSpPr>
          <p:cNvPr id="12" name="Obdélník 11"/>
          <p:cNvSpPr/>
          <p:nvPr/>
        </p:nvSpPr>
        <p:spPr>
          <a:xfrm>
            <a:off x="4580744" y="5264040"/>
            <a:ext cx="43204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Font typeface="Wingdings" panose="05000000000000000000" pitchFamily="2" charset="2"/>
              <a:buChar char="§"/>
            </a:pPr>
            <a:r>
              <a:rPr lang="cs-CZ" b="1" kern="0" dirty="0" err="1" smtClean="0">
                <a:solidFill>
                  <a:srgbClr val="002060"/>
                </a:solidFill>
              </a:rPr>
              <a:t>Next</a:t>
            </a:r>
            <a:r>
              <a:rPr lang="cs-CZ" b="1" kern="0" dirty="0" smtClean="0">
                <a:solidFill>
                  <a:srgbClr val="002060"/>
                </a:solidFill>
              </a:rPr>
              <a:t> </a:t>
            </a:r>
            <a:r>
              <a:rPr lang="cs-CZ" b="1" kern="0" dirty="0" err="1">
                <a:solidFill>
                  <a:srgbClr val="002060"/>
                </a:solidFill>
              </a:rPr>
              <a:t>Generation</a:t>
            </a:r>
            <a:r>
              <a:rPr lang="cs-CZ" b="1" kern="0" dirty="0">
                <a:solidFill>
                  <a:srgbClr val="002060"/>
                </a:solidFill>
              </a:rPr>
              <a:t> Internet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kern="0" dirty="0" smtClean="0">
                <a:solidFill>
                  <a:srgbClr val="002060"/>
                </a:solidFill>
              </a:rPr>
              <a:t>Advanced </a:t>
            </a:r>
            <a:r>
              <a:rPr lang="en-US" b="1" kern="0" dirty="0">
                <a:solidFill>
                  <a:srgbClr val="002060"/>
                </a:solidFill>
              </a:rPr>
              <a:t>Computing and Big Data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kern="0" dirty="0" err="1" smtClean="0">
                <a:solidFill>
                  <a:srgbClr val="002060"/>
                </a:solidFill>
              </a:rPr>
              <a:t>Circular</a:t>
            </a:r>
            <a:r>
              <a:rPr lang="cs-CZ" b="1" kern="0" dirty="0" smtClean="0">
                <a:solidFill>
                  <a:srgbClr val="002060"/>
                </a:solidFill>
              </a:rPr>
              <a:t> </a:t>
            </a:r>
            <a:r>
              <a:rPr lang="cs-CZ" b="1" kern="0" dirty="0" err="1">
                <a:solidFill>
                  <a:srgbClr val="002060"/>
                </a:solidFill>
              </a:rPr>
              <a:t>Industries</a:t>
            </a:r>
            <a:r>
              <a:rPr lang="cs-CZ" b="1" kern="0" dirty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kern="0" dirty="0" err="1" smtClean="0">
                <a:solidFill>
                  <a:srgbClr val="002060"/>
                </a:solidFill>
              </a:rPr>
              <a:t>Low-Carbon</a:t>
            </a:r>
            <a:r>
              <a:rPr lang="cs-CZ" b="1" kern="0" dirty="0" smtClean="0">
                <a:solidFill>
                  <a:srgbClr val="002060"/>
                </a:solidFill>
              </a:rPr>
              <a:t> </a:t>
            </a:r>
            <a:r>
              <a:rPr lang="cs-CZ" b="1" kern="0" dirty="0">
                <a:solidFill>
                  <a:srgbClr val="002060"/>
                </a:solidFill>
              </a:rPr>
              <a:t>and </a:t>
            </a:r>
            <a:r>
              <a:rPr lang="cs-CZ" b="1" kern="0" dirty="0" err="1">
                <a:solidFill>
                  <a:srgbClr val="002060"/>
                </a:solidFill>
              </a:rPr>
              <a:t>Clean</a:t>
            </a:r>
            <a:r>
              <a:rPr lang="cs-CZ" b="1" kern="0" dirty="0">
                <a:solidFill>
                  <a:srgbClr val="002060"/>
                </a:solidFill>
              </a:rPr>
              <a:t> </a:t>
            </a:r>
            <a:r>
              <a:rPr lang="cs-CZ" b="1" kern="0" dirty="0" err="1">
                <a:solidFill>
                  <a:srgbClr val="002060"/>
                </a:solidFill>
              </a:rPr>
              <a:t>Industries</a:t>
            </a:r>
            <a:r>
              <a:rPr lang="cs-CZ" b="1" kern="0" dirty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kern="0" dirty="0" err="1" smtClean="0">
                <a:solidFill>
                  <a:srgbClr val="002060"/>
                </a:solidFill>
              </a:rPr>
              <a:t>Space</a:t>
            </a:r>
            <a:r>
              <a:rPr lang="cs-CZ" b="1" kern="0" dirty="0" smtClean="0">
                <a:solidFill>
                  <a:srgbClr val="002060"/>
                </a:solidFill>
              </a:rPr>
              <a:t> </a:t>
            </a:r>
            <a:endParaRPr lang="cs-CZ" b="1" kern="0" dirty="0">
              <a:solidFill>
                <a:srgbClr val="00206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95536" y="4904215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kern="0" dirty="0">
                <a:solidFill>
                  <a:srgbClr val="002060"/>
                </a:solidFill>
              </a:rPr>
              <a:t>Zaměřen na oblasti:</a:t>
            </a:r>
          </a:p>
        </p:txBody>
      </p:sp>
      <p:sp>
        <p:nvSpPr>
          <p:cNvPr id="14" name="Rectangle 37"/>
          <p:cNvSpPr txBox="1">
            <a:spLocks noChangeArrowheads="1"/>
          </p:cNvSpPr>
          <p:nvPr/>
        </p:nvSpPr>
        <p:spPr>
          <a:xfrm>
            <a:off x="5351072" y="593355"/>
            <a:ext cx="3384376" cy="567253"/>
          </a:xfrm>
          <a:prstGeom prst="rect">
            <a:avLst/>
          </a:prstGeom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9pPr>
          </a:lstStyle>
          <a:p>
            <a:endParaRPr lang="cs-CZ" sz="1800" b="0" dirty="0">
              <a:solidFill>
                <a:srgbClr val="C00000"/>
              </a:solidFill>
            </a:endParaRPr>
          </a:p>
          <a:p>
            <a:r>
              <a:rPr lang="cs-CZ" sz="1800" kern="0" dirty="0" smtClean="0">
                <a:solidFill>
                  <a:srgbClr val="C00000"/>
                </a:solidFill>
              </a:rPr>
              <a:t>Horizont Evropa 2021 - 2027</a:t>
            </a:r>
            <a:r>
              <a:rPr lang="en-US" sz="1800" kern="0" dirty="0" smtClean="0">
                <a:solidFill>
                  <a:srgbClr val="C00000"/>
                </a:solidFill>
              </a:rPr>
              <a:t> </a:t>
            </a:r>
            <a:endParaRPr lang="en-GB" altLang="cs-CZ" sz="1800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4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>
          <a:xfrm>
            <a:off x="8687135" y="6397409"/>
            <a:ext cx="289992" cy="360040"/>
          </a:xfrm>
        </p:spPr>
        <p:txBody>
          <a:bodyPr/>
          <a:lstStyle/>
          <a:p>
            <a:pPr>
              <a:defRPr/>
            </a:pPr>
            <a:fld id="{D7616B6D-6D1E-4013-AAB7-290C44ECDC1D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4" name="Rectangle 37"/>
          <p:cNvSpPr txBox="1">
            <a:spLocks noChangeArrowheads="1"/>
          </p:cNvSpPr>
          <p:nvPr/>
        </p:nvSpPr>
        <p:spPr>
          <a:xfrm>
            <a:off x="1481231" y="211177"/>
            <a:ext cx="7232168" cy="512031"/>
          </a:xfrm>
          <a:prstGeom prst="rect">
            <a:avLst/>
          </a:prstGeom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9pPr>
          </a:lstStyle>
          <a:p>
            <a:r>
              <a:rPr lang="cs-CZ" altLang="cs-CZ" sz="2400" kern="0" dirty="0" smtClean="0"/>
              <a:t>Typy grantů (zjednodušeně)</a:t>
            </a:r>
            <a:endParaRPr lang="en-GB" altLang="cs-CZ" sz="2400" kern="0" dirty="0" smtClean="0"/>
          </a:p>
        </p:txBody>
      </p:sp>
      <p:sp>
        <p:nvSpPr>
          <p:cNvPr id="24" name="TextovéPole 23"/>
          <p:cNvSpPr txBox="1"/>
          <p:nvPr/>
        </p:nvSpPr>
        <p:spPr>
          <a:xfrm>
            <a:off x="417277" y="957906"/>
            <a:ext cx="848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u="sng" dirty="0" smtClean="0">
                <a:solidFill>
                  <a:srgbClr val="0069B4"/>
                </a:solidFill>
              </a:rPr>
              <a:t>Podle</a:t>
            </a:r>
            <a:r>
              <a:rPr lang="cs-CZ" sz="1400" dirty="0" smtClean="0">
                <a:solidFill>
                  <a:srgbClr val="0069B4"/>
                </a:solidFill>
              </a:rPr>
              <a:t>: druhu žadatele (firma, univerzita</a:t>
            </a:r>
            <a:r>
              <a:rPr lang="cs-CZ" sz="1400" dirty="0">
                <a:solidFill>
                  <a:srgbClr val="0069B4"/>
                </a:solidFill>
              </a:rPr>
              <a:t>,..), požadavku na velikost konsorcia, </a:t>
            </a:r>
            <a:r>
              <a:rPr lang="cs-CZ" sz="1400" dirty="0" err="1">
                <a:solidFill>
                  <a:srgbClr val="0069B4"/>
                </a:solidFill>
              </a:rPr>
              <a:t>bottom</a:t>
            </a:r>
            <a:r>
              <a:rPr lang="cs-CZ" sz="1400" dirty="0">
                <a:solidFill>
                  <a:srgbClr val="0069B4"/>
                </a:solidFill>
              </a:rPr>
              <a:t> </a:t>
            </a:r>
            <a:r>
              <a:rPr lang="cs-CZ" sz="1400" dirty="0" smtClean="0">
                <a:solidFill>
                  <a:srgbClr val="0069B4"/>
                </a:solidFill>
              </a:rPr>
              <a:t>up / top </a:t>
            </a:r>
            <a:r>
              <a:rPr lang="cs-CZ" sz="1400" dirty="0" err="1" smtClean="0">
                <a:solidFill>
                  <a:srgbClr val="0069B4"/>
                </a:solidFill>
              </a:rPr>
              <a:t>down</a:t>
            </a:r>
            <a:r>
              <a:rPr lang="cs-CZ" sz="1400" dirty="0" smtClean="0">
                <a:solidFill>
                  <a:srgbClr val="0069B4"/>
                </a:solidFill>
              </a:rPr>
              <a:t> (dané téma), spolufinancování, TRL (RIA, IA, CSA), atd.</a:t>
            </a:r>
            <a:endParaRPr lang="cs-CZ" sz="1400" dirty="0">
              <a:solidFill>
                <a:srgbClr val="0069B4"/>
              </a:solidFill>
            </a:endParaRPr>
          </a:p>
        </p:txBody>
      </p:sp>
      <p:grpSp>
        <p:nvGrpSpPr>
          <p:cNvPr id="72" name="Skupina 71"/>
          <p:cNvGrpSpPr/>
          <p:nvPr/>
        </p:nvGrpSpPr>
        <p:grpSpPr>
          <a:xfrm>
            <a:off x="251520" y="2260738"/>
            <a:ext cx="4634600" cy="4392488"/>
            <a:chOff x="4475430" y="2364961"/>
            <a:chExt cx="4634600" cy="4392488"/>
          </a:xfrm>
        </p:grpSpPr>
        <p:sp>
          <p:nvSpPr>
            <p:cNvPr id="7" name="Obdélník 6"/>
            <p:cNvSpPr/>
            <p:nvPr/>
          </p:nvSpPr>
          <p:spPr>
            <a:xfrm>
              <a:off x="6099991" y="2952132"/>
              <a:ext cx="195700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cs-CZ" sz="1000" b="1" kern="0" dirty="0" err="1" smtClean="0">
                  <a:solidFill>
                    <a:srgbClr val="002060"/>
                  </a:solidFill>
                </a:rPr>
                <a:t>Pathfinder</a:t>
              </a:r>
              <a:endParaRPr lang="cs-CZ" sz="1000" b="1" kern="0" dirty="0" smtClean="0">
                <a:solidFill>
                  <a:srgbClr val="002060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cs-CZ" sz="1000" b="1" kern="0" dirty="0" err="1" smtClean="0">
                  <a:solidFill>
                    <a:srgbClr val="002060"/>
                  </a:solidFill>
                </a:rPr>
                <a:t>Accelerator</a:t>
              </a:r>
              <a:endParaRPr lang="cs-CZ" sz="1000" b="1" kern="0" dirty="0" smtClean="0">
                <a:solidFill>
                  <a:srgbClr val="002060"/>
                </a:solidFill>
              </a:endParaRPr>
            </a:p>
            <a:p>
              <a:r>
                <a:rPr lang="cs-CZ" sz="1000" b="1" kern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cs-CZ" sz="1000" b="1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</a:t>
              </a:r>
              <a:r>
                <a:rPr lang="cs-CZ" sz="1000" b="1" kern="0" dirty="0" smtClean="0">
                  <a:solidFill>
                    <a:srgbClr val="002060"/>
                  </a:solidFill>
                </a:rPr>
                <a:t>Fast Track to </a:t>
              </a:r>
              <a:r>
                <a:rPr lang="cs-CZ" sz="1000" b="1" kern="0" dirty="0" err="1" smtClean="0">
                  <a:solidFill>
                    <a:srgbClr val="002060"/>
                  </a:solidFill>
                </a:rPr>
                <a:t>Innovation</a:t>
              </a:r>
              <a:endParaRPr lang="cs-CZ" sz="1000" b="1" kern="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10" name="Ovál 9"/>
            <p:cNvSpPr/>
            <p:nvPr/>
          </p:nvSpPr>
          <p:spPr>
            <a:xfrm>
              <a:off x="4475430" y="2364961"/>
              <a:ext cx="4547182" cy="4392488"/>
            </a:xfrm>
            <a:prstGeom prst="ellipse">
              <a:avLst/>
            </a:prstGeom>
            <a:solidFill>
              <a:srgbClr val="0096DC"/>
            </a:solidFill>
            <a:ln>
              <a:solidFill>
                <a:srgbClr val="0096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Obdélník 39"/>
            <p:cNvSpPr/>
            <p:nvPr/>
          </p:nvSpPr>
          <p:spPr>
            <a:xfrm>
              <a:off x="4649447" y="4131076"/>
              <a:ext cx="13577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b="1" kern="0" dirty="0" err="1" smtClean="0">
                  <a:solidFill>
                    <a:srgbClr val="002060"/>
                  </a:solidFill>
                </a:rPr>
                <a:t>Energy</a:t>
              </a:r>
              <a:endParaRPr lang="cs-CZ" b="1" kern="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41" name="Obdélník 40"/>
            <p:cNvSpPr/>
            <p:nvPr/>
          </p:nvSpPr>
          <p:spPr>
            <a:xfrm>
              <a:off x="4788024" y="3525758"/>
              <a:ext cx="13577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b="1" kern="0" dirty="0" smtClean="0">
                  <a:solidFill>
                    <a:srgbClr val="002060"/>
                  </a:solidFill>
                </a:rPr>
                <a:t>Transport</a:t>
              </a:r>
            </a:p>
          </p:txBody>
        </p:sp>
        <p:sp>
          <p:nvSpPr>
            <p:cNvPr id="53" name="Obdélník 52"/>
            <p:cNvSpPr/>
            <p:nvPr/>
          </p:nvSpPr>
          <p:spPr>
            <a:xfrm>
              <a:off x="5356513" y="2924225"/>
              <a:ext cx="13577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b="1" kern="0" dirty="0" err="1" smtClean="0">
                  <a:solidFill>
                    <a:srgbClr val="002060"/>
                  </a:solidFill>
                </a:rPr>
                <a:t>Health</a:t>
              </a:r>
              <a:endParaRPr lang="cs-CZ" b="1" kern="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54" name="Obdélník 53"/>
            <p:cNvSpPr/>
            <p:nvPr/>
          </p:nvSpPr>
          <p:spPr>
            <a:xfrm>
              <a:off x="4932040" y="4850851"/>
              <a:ext cx="13577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b="1" kern="0" dirty="0" smtClean="0">
                  <a:solidFill>
                    <a:srgbClr val="002060"/>
                  </a:solidFill>
                </a:rPr>
                <a:t>Food</a:t>
              </a:r>
            </a:p>
          </p:txBody>
        </p:sp>
        <p:sp>
          <p:nvSpPr>
            <p:cNvPr id="55" name="Obdélník 54"/>
            <p:cNvSpPr/>
            <p:nvPr/>
          </p:nvSpPr>
          <p:spPr>
            <a:xfrm>
              <a:off x="5204388" y="5545003"/>
              <a:ext cx="13577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b="1" kern="0" dirty="0" err="1" smtClean="0">
                  <a:solidFill>
                    <a:srgbClr val="002060"/>
                  </a:solidFill>
                </a:rPr>
                <a:t>Climate</a:t>
              </a:r>
              <a:endParaRPr lang="cs-CZ" b="1" kern="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56" name="Obdélník 55"/>
            <p:cNvSpPr/>
            <p:nvPr/>
          </p:nvSpPr>
          <p:spPr>
            <a:xfrm>
              <a:off x="7650591" y="3864349"/>
              <a:ext cx="13577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b="1" kern="0" dirty="0" err="1" smtClean="0">
                  <a:solidFill>
                    <a:srgbClr val="002060"/>
                  </a:solidFill>
                </a:rPr>
                <a:t>Inclusive</a:t>
              </a:r>
              <a:r>
                <a:rPr lang="cs-CZ" b="1" kern="0" dirty="0" smtClean="0">
                  <a:solidFill>
                    <a:srgbClr val="002060"/>
                  </a:solidFill>
                </a:rPr>
                <a:t> </a:t>
              </a:r>
              <a:r>
                <a:rPr lang="cs-CZ" b="1" kern="0" dirty="0" err="1" smtClean="0">
                  <a:solidFill>
                    <a:srgbClr val="002060"/>
                  </a:solidFill>
                </a:rPr>
                <a:t>Societies</a:t>
              </a:r>
              <a:endParaRPr lang="cs-CZ" b="1" kern="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57" name="Obdélník 56"/>
            <p:cNvSpPr/>
            <p:nvPr/>
          </p:nvSpPr>
          <p:spPr>
            <a:xfrm>
              <a:off x="7752263" y="4679908"/>
              <a:ext cx="13577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b="1" kern="0" dirty="0" smtClean="0">
                  <a:solidFill>
                    <a:srgbClr val="002060"/>
                  </a:solidFill>
                </a:rPr>
                <a:t>SWAFS</a:t>
              </a:r>
            </a:p>
          </p:txBody>
        </p:sp>
        <p:sp>
          <p:nvSpPr>
            <p:cNvPr id="60" name="Obdélník 59"/>
            <p:cNvSpPr/>
            <p:nvPr/>
          </p:nvSpPr>
          <p:spPr>
            <a:xfrm>
              <a:off x="7496036" y="5170175"/>
              <a:ext cx="13577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b="1" kern="0" dirty="0" err="1" smtClean="0">
                  <a:solidFill>
                    <a:srgbClr val="002060"/>
                  </a:solidFill>
                </a:rPr>
                <a:t>Security</a:t>
              </a:r>
              <a:endParaRPr lang="cs-CZ" b="1" kern="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61" name="Obdélník 60"/>
            <p:cNvSpPr/>
            <p:nvPr/>
          </p:nvSpPr>
          <p:spPr>
            <a:xfrm>
              <a:off x="7243065" y="5640507"/>
              <a:ext cx="13577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b="1" kern="0" dirty="0" err="1" smtClean="0">
                  <a:solidFill>
                    <a:srgbClr val="002060"/>
                  </a:solidFill>
                </a:rPr>
                <a:t>Space</a:t>
              </a:r>
              <a:endParaRPr lang="cs-CZ" b="1" kern="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62" name="Obdélník 61"/>
            <p:cNvSpPr/>
            <p:nvPr/>
          </p:nvSpPr>
          <p:spPr>
            <a:xfrm>
              <a:off x="5724128" y="6004791"/>
              <a:ext cx="20497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b="1" i="1" kern="0" dirty="0" smtClean="0">
                  <a:solidFill>
                    <a:srgbClr val="002060"/>
                  </a:solidFill>
                </a:rPr>
                <a:t>..and </a:t>
              </a:r>
              <a:r>
                <a:rPr lang="cs-CZ" b="1" i="1" kern="0" dirty="0" err="1" smtClean="0">
                  <a:solidFill>
                    <a:srgbClr val="002060"/>
                  </a:solidFill>
                </a:rPr>
                <a:t>other</a:t>
              </a:r>
              <a:r>
                <a:rPr lang="cs-CZ" b="1" i="1" kern="0" dirty="0">
                  <a:solidFill>
                    <a:srgbClr val="002060"/>
                  </a:solidFill>
                </a:rPr>
                <a:t> </a:t>
              </a:r>
              <a:r>
                <a:rPr lang="cs-CZ" b="1" i="1" kern="0" dirty="0" err="1" smtClean="0">
                  <a:solidFill>
                    <a:srgbClr val="002060"/>
                  </a:solidFill>
                </a:rPr>
                <a:t>areas</a:t>
              </a:r>
              <a:r>
                <a:rPr lang="cs-CZ" b="1" i="1" kern="0" dirty="0" smtClean="0">
                  <a:solidFill>
                    <a:srgbClr val="002060"/>
                  </a:solidFill>
                </a:rPr>
                <a:t>…</a:t>
              </a:r>
            </a:p>
          </p:txBody>
        </p:sp>
        <p:sp>
          <p:nvSpPr>
            <p:cNvPr id="39" name="Obdélník 38"/>
            <p:cNvSpPr/>
            <p:nvPr/>
          </p:nvSpPr>
          <p:spPr>
            <a:xfrm>
              <a:off x="7016061" y="2772514"/>
              <a:ext cx="13577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b="1" kern="0" dirty="0" smtClean="0">
                  <a:solidFill>
                    <a:srgbClr val="002060"/>
                  </a:solidFill>
                </a:rPr>
                <a:t>ICT</a:t>
              </a:r>
            </a:p>
          </p:txBody>
        </p:sp>
        <p:sp>
          <p:nvSpPr>
            <p:cNvPr id="68" name="Vývojový diagram: spojnice 67"/>
            <p:cNvSpPr/>
            <p:nvPr/>
          </p:nvSpPr>
          <p:spPr>
            <a:xfrm>
              <a:off x="6588224" y="2558828"/>
              <a:ext cx="1307979" cy="1232968"/>
            </a:xfrm>
            <a:prstGeom prst="flowChartConnector">
              <a:avLst/>
            </a:prstGeom>
            <a:solidFill>
              <a:srgbClr val="FFC00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Obdélník 68"/>
            <p:cNvSpPr/>
            <p:nvPr/>
          </p:nvSpPr>
          <p:spPr>
            <a:xfrm>
              <a:off x="6958397" y="2983870"/>
              <a:ext cx="13577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b="1" kern="0" dirty="0" smtClean="0">
                  <a:solidFill>
                    <a:srgbClr val="002060"/>
                  </a:solidFill>
                </a:rPr>
                <a:t>ICT</a:t>
              </a:r>
            </a:p>
          </p:txBody>
        </p:sp>
        <p:sp>
          <p:nvSpPr>
            <p:cNvPr id="70" name="Vývojový diagram: spojnice 69"/>
            <p:cNvSpPr/>
            <p:nvPr/>
          </p:nvSpPr>
          <p:spPr>
            <a:xfrm>
              <a:off x="7496036" y="3260809"/>
              <a:ext cx="274316" cy="271472"/>
            </a:xfrm>
            <a:prstGeom prst="flowChartConnector">
              <a:avLst/>
            </a:prstGeom>
            <a:solidFill>
              <a:srgbClr val="C00000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1" name="TextovéPole 70"/>
          <p:cNvSpPr txBox="1"/>
          <p:nvPr/>
        </p:nvSpPr>
        <p:spPr>
          <a:xfrm>
            <a:off x="825326" y="1844824"/>
            <a:ext cx="4060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Velké konsorciální projekty</a:t>
            </a:r>
            <a:endParaRPr lang="cs-CZ" sz="2000" b="1" dirty="0"/>
          </a:p>
        </p:txBody>
      </p:sp>
      <p:sp>
        <p:nvSpPr>
          <p:cNvPr id="75" name="Ovál 74"/>
          <p:cNvSpPr/>
          <p:nvPr/>
        </p:nvSpPr>
        <p:spPr>
          <a:xfrm>
            <a:off x="6306395" y="5148253"/>
            <a:ext cx="1292275" cy="130508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TextovéPole 89"/>
          <p:cNvSpPr txBox="1"/>
          <p:nvPr/>
        </p:nvSpPr>
        <p:spPr>
          <a:xfrm>
            <a:off x="4707438" y="4386374"/>
            <a:ext cx="4475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Podpora firem </a:t>
            </a:r>
          </a:p>
          <a:p>
            <a:pPr algn="ctr"/>
            <a:r>
              <a:rPr lang="cs-CZ" sz="2000" b="1" dirty="0" smtClean="0"/>
              <a:t>(Evropská rada pro inovace – EIC)</a:t>
            </a:r>
            <a:endParaRPr lang="cs-CZ" sz="2000" b="1" dirty="0"/>
          </a:p>
        </p:txBody>
      </p:sp>
      <p:sp>
        <p:nvSpPr>
          <p:cNvPr id="91" name="Obdélník 90"/>
          <p:cNvSpPr/>
          <p:nvPr/>
        </p:nvSpPr>
        <p:spPr>
          <a:xfrm>
            <a:off x="6403318" y="5335899"/>
            <a:ext cx="9460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kern="0" dirty="0" err="1" smtClean="0">
                <a:solidFill>
                  <a:srgbClr val="002060"/>
                </a:solidFill>
              </a:rPr>
              <a:t>Pathfinder</a:t>
            </a:r>
            <a:endParaRPr lang="cs-CZ" sz="1200" dirty="0"/>
          </a:p>
        </p:txBody>
      </p:sp>
      <p:sp>
        <p:nvSpPr>
          <p:cNvPr id="92" name="Obdélník 91"/>
          <p:cNvSpPr/>
          <p:nvPr/>
        </p:nvSpPr>
        <p:spPr>
          <a:xfrm>
            <a:off x="6245328" y="5682229"/>
            <a:ext cx="10278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kern="0" dirty="0" err="1" smtClean="0">
                <a:solidFill>
                  <a:srgbClr val="002060"/>
                </a:solidFill>
              </a:rPr>
              <a:t>Accelerator</a:t>
            </a:r>
            <a:endParaRPr lang="cs-CZ" sz="1200" dirty="0"/>
          </a:p>
        </p:txBody>
      </p:sp>
      <p:sp>
        <p:nvSpPr>
          <p:cNvPr id="93" name="Obdélník 92"/>
          <p:cNvSpPr/>
          <p:nvPr/>
        </p:nvSpPr>
        <p:spPr>
          <a:xfrm>
            <a:off x="6427893" y="6019121"/>
            <a:ext cx="20088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kern="0" dirty="0" smtClean="0">
                <a:solidFill>
                  <a:srgbClr val="002060"/>
                </a:solidFill>
              </a:rPr>
              <a:t>Fast Track To </a:t>
            </a:r>
            <a:r>
              <a:rPr lang="cs-CZ" sz="1200" b="1" kern="0" dirty="0" err="1" smtClean="0">
                <a:solidFill>
                  <a:srgbClr val="002060"/>
                </a:solidFill>
              </a:rPr>
              <a:t>Innovation</a:t>
            </a:r>
            <a:endParaRPr lang="cs-CZ" sz="1200" dirty="0"/>
          </a:p>
        </p:txBody>
      </p:sp>
      <p:sp>
        <p:nvSpPr>
          <p:cNvPr id="95" name="Oválný bublinový popisek 94"/>
          <p:cNvSpPr/>
          <p:nvPr/>
        </p:nvSpPr>
        <p:spPr>
          <a:xfrm>
            <a:off x="3682546" y="3333516"/>
            <a:ext cx="2299914" cy="336244"/>
          </a:xfrm>
          <a:prstGeom prst="wedgeEllipseCallout">
            <a:avLst>
              <a:gd name="adj1" fmla="val -64134"/>
              <a:gd name="adj2" fmla="val -6820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i="1" dirty="0" smtClean="0">
                <a:solidFill>
                  <a:srgbClr val="FF0000"/>
                </a:solidFill>
              </a:rPr>
              <a:t>Kaskádové granty pro firmy</a:t>
            </a:r>
            <a:endParaRPr lang="cs-CZ" sz="1200" b="1" i="1" dirty="0">
              <a:solidFill>
                <a:srgbClr val="FF0000"/>
              </a:solidFill>
            </a:endParaRPr>
          </a:p>
        </p:txBody>
      </p:sp>
      <p:sp>
        <p:nvSpPr>
          <p:cNvPr id="96" name="TextovéPole 95"/>
          <p:cNvSpPr txBox="1"/>
          <p:nvPr/>
        </p:nvSpPr>
        <p:spPr>
          <a:xfrm>
            <a:off x="4424496" y="2915747"/>
            <a:ext cx="4060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Kaskádové granty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03094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>
          <a:xfrm>
            <a:off x="8674496" y="6453336"/>
            <a:ext cx="289992" cy="360040"/>
          </a:xfrm>
        </p:spPr>
        <p:txBody>
          <a:bodyPr/>
          <a:lstStyle/>
          <a:p>
            <a:pPr>
              <a:defRPr/>
            </a:pPr>
            <a:fld id="{D7616B6D-6D1E-4013-AAB7-290C44ECDC1D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4" name="Rectangle 37"/>
          <p:cNvSpPr txBox="1">
            <a:spLocks noChangeArrowheads="1"/>
          </p:cNvSpPr>
          <p:nvPr/>
        </p:nvSpPr>
        <p:spPr>
          <a:xfrm>
            <a:off x="1761728" y="528580"/>
            <a:ext cx="6912768" cy="504056"/>
          </a:xfrm>
          <a:prstGeom prst="rect">
            <a:avLst/>
          </a:prstGeom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9pPr>
          </a:lstStyle>
          <a:p>
            <a:r>
              <a:rPr lang="cs-CZ" altLang="cs-CZ" sz="2400" kern="0" dirty="0"/>
              <a:t>Vybrané aktuální výzvy a témata </a:t>
            </a:r>
            <a:r>
              <a:rPr lang="cs-CZ" altLang="cs-CZ" sz="2400" kern="0" dirty="0">
                <a:solidFill>
                  <a:srgbClr val="C00000"/>
                </a:solidFill>
              </a:rPr>
              <a:t>v r. 2020                  </a:t>
            </a:r>
            <a:r>
              <a:rPr lang="cs-CZ" altLang="cs-CZ" sz="2400" kern="0" dirty="0"/>
              <a:t>napříč oblastmi </a:t>
            </a:r>
            <a:r>
              <a:rPr lang="cs-CZ" altLang="cs-CZ" sz="2400" kern="0" dirty="0" smtClean="0"/>
              <a:t>H2020</a:t>
            </a:r>
            <a:endParaRPr lang="en-GB" altLang="cs-CZ" sz="2400" kern="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370072"/>
              </p:ext>
            </p:extLst>
          </p:nvPr>
        </p:nvGraphicFramePr>
        <p:xfrm>
          <a:off x="451755" y="1556792"/>
          <a:ext cx="8222740" cy="5046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6604">
                  <a:extLst>
                    <a:ext uri="{9D8B030D-6E8A-4147-A177-3AD203B41FA5}">
                      <a16:colId xmlns:a16="http://schemas.microsoft.com/office/drawing/2014/main" xmlns="" val="1736144104"/>
                    </a:ext>
                  </a:extLst>
                </a:gridCol>
                <a:gridCol w="3095592">
                  <a:extLst>
                    <a:ext uri="{9D8B030D-6E8A-4147-A177-3AD203B41FA5}">
                      <a16:colId xmlns:a16="http://schemas.microsoft.com/office/drawing/2014/main" xmlns="" val="985965732"/>
                    </a:ext>
                  </a:extLst>
                </a:gridCol>
                <a:gridCol w="576816">
                  <a:extLst>
                    <a:ext uri="{9D8B030D-6E8A-4147-A177-3AD203B41FA5}">
                      <a16:colId xmlns:a16="http://schemas.microsoft.com/office/drawing/2014/main" xmlns="" val="39705748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93015324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334671731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1279299753"/>
                    </a:ext>
                  </a:extLst>
                </a:gridCol>
                <a:gridCol w="875456">
                  <a:extLst>
                    <a:ext uri="{9D8B030D-6E8A-4147-A177-3AD203B41FA5}">
                      <a16:colId xmlns:a16="http://schemas.microsoft.com/office/drawing/2014/main" xmlns="" val="2303002146"/>
                    </a:ext>
                  </a:extLst>
                </a:gridCol>
              </a:tblGrid>
              <a:tr h="797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topic</a:t>
                      </a:r>
                      <a:r>
                        <a:rPr lang="cs-CZ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400" b="1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code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6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</a:t>
                      </a:r>
                      <a:r>
                        <a:rPr lang="cs-CZ" sz="14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topic</a:t>
                      </a:r>
                      <a:r>
                        <a:rPr lang="cs-CZ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400" b="1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  <a:r>
                        <a:rPr lang="cs-CZ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6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budget</a:t>
                      </a:r>
                      <a:r>
                        <a:rPr lang="cs-CZ" sz="14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cs-CZ" sz="14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 </a:t>
                      </a:r>
                      <a:r>
                        <a:rPr lang="cs-CZ" sz="1400" b="1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6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% </a:t>
                      </a:r>
                      <a:r>
                        <a:rPr lang="cs-CZ" sz="14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budget </a:t>
                      </a:r>
                      <a:r>
                        <a:rPr lang="cs-CZ" sz="1400" b="1" u="none" strike="noStrike" kern="12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cs-CZ" sz="14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400" b="1" u="none" strike="noStrike" kern="12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Cascade</a:t>
                      </a:r>
                      <a:r>
                        <a:rPr lang="cs-CZ" sz="14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400" b="1" u="none" strike="noStrike" kern="12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funding</a:t>
                      </a:r>
                      <a:r>
                        <a:rPr lang="cs-CZ" sz="14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cs-CZ" sz="1400" b="1" u="none" strike="noStrike" kern="12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6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grant per</a:t>
                      </a:r>
                    </a:p>
                    <a:p>
                      <a:pPr algn="ctr" rtl="0" fontAlgn="ctr"/>
                      <a:r>
                        <a:rPr lang="cs-CZ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3rd</a:t>
                      </a:r>
                      <a:r>
                        <a:rPr lang="cs-CZ" sz="14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party (</a:t>
                      </a:r>
                      <a:r>
                        <a:rPr lang="cs-CZ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 )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6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deadline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6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</a:t>
                      </a:r>
                      <a:r>
                        <a:rPr lang="cs-CZ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cs-CZ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funded</a:t>
                      </a:r>
                      <a:r>
                        <a:rPr lang="cs-CZ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projects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7612270"/>
                  </a:ext>
                </a:extLst>
              </a:tr>
              <a:tr h="59878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3"/>
                        </a:rPr>
                        <a:t>ICT-49-2020</a:t>
                      </a:r>
                      <a:endParaRPr lang="cs-CZ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 algn="l" rtl="0" fontAlgn="ctr"/>
                      <a:r>
                        <a:rPr lang="cs-CZ" sz="1400" b="1" u="sng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Artifitial</a:t>
                      </a:r>
                      <a:r>
                        <a:rPr lang="cs-CZ" sz="14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400" b="1" u="sng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Intelligence</a:t>
                      </a:r>
                      <a:r>
                        <a:rPr lang="cs-CZ" sz="14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 </a:t>
                      </a:r>
                      <a:r>
                        <a:rPr lang="cs-CZ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demand</a:t>
                      </a:r>
                      <a:r>
                        <a:rPr lang="cs-CZ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platform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M€ 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0016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0016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50 - 200 </a:t>
                      </a:r>
                      <a:r>
                        <a:rPr lang="cs-CZ" sz="14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22.4.2020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AI4EU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6903664"/>
                  </a:ext>
                </a:extLst>
              </a:tr>
              <a:tr h="4710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ICT-41-2020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5G PPP – </a:t>
                      </a:r>
                      <a:r>
                        <a:rPr lang="en-US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5G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innovations for verticals with</a:t>
                      </a:r>
                      <a:r>
                        <a:rPr lang="cs-CZ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third party services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4-6 M </a:t>
                      </a:r>
                      <a:r>
                        <a:rPr lang="cs-CZ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0016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22.4.2020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0607906"/>
                  </a:ext>
                </a:extLst>
              </a:tr>
              <a:tr h="70660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SC6-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TRANSFORMATIONS-04-2019-2020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Innovative approaches to urban and regional development through </a:t>
                      </a:r>
                      <a:r>
                        <a:rPr lang="en-US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cultural tourism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  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u="none" strike="noStrike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M€ 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0016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12.3.2020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SPOT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164877"/>
                  </a:ext>
                </a:extLst>
              </a:tr>
              <a:tr h="70660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SC6-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TRANSFORMATIONS-19-2020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Culture beyond borders – Facilitating innovation and research cooperation between </a:t>
                      </a:r>
                      <a:r>
                        <a:rPr lang="en-US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European museums and heritage sites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  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M€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0016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0016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12.3.2020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0998773"/>
                  </a:ext>
                </a:extLst>
              </a:tr>
              <a:tr h="86967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SC6-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DT-TRANSFORMATIONS-20-2020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European Competence Centre for the preservation and conservation of </a:t>
                      </a:r>
                      <a:r>
                        <a:rPr lang="en-US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Monuments and Site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M€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0016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0016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12.3.2020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701640"/>
                  </a:ext>
                </a:extLst>
              </a:tr>
              <a:tr h="60220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10"/>
                        </a:rPr>
                        <a:t>SU-DS04-2019-2020</a:t>
                      </a:r>
                      <a:endParaRPr lang="cs-CZ" sz="14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u="sng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Cybersecurity</a:t>
                      </a: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in the Electrical Power and Energy System</a:t>
                      </a:r>
                      <a:endParaRPr lang="cs-CZ" sz="14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6-8 M </a:t>
                      </a:r>
                      <a:r>
                        <a:rPr lang="cs-CZ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lang="cs-CZ" sz="14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40016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cs-CZ" sz="140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40016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cs-CZ" sz="14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27.8.2020</a:t>
                      </a:r>
                      <a:endParaRPr lang="cs-CZ" sz="14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11"/>
                        </a:rPr>
                        <a:t>PHOENIX</a:t>
                      </a:r>
                      <a:endParaRPr lang="cs-CZ" sz="14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3539054"/>
                  </a:ext>
                </a:extLst>
              </a:tr>
            </a:tbl>
          </a:graphicData>
        </a:graphic>
      </p:graphicFrame>
      <p:pic>
        <p:nvPicPr>
          <p:cNvPr id="5" name="Obrázek 4" descr="Státní &lt;strong&gt;vlajka&lt;/strong&gt; - Iuridictum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531" r="2980" b="1958"/>
          <a:stretch/>
        </p:blipFill>
        <p:spPr>
          <a:xfrm>
            <a:off x="8543572" y="3749916"/>
            <a:ext cx="261847" cy="175008"/>
          </a:xfrm>
          <a:prstGeom prst="rect">
            <a:avLst/>
          </a:prstGeom>
        </p:spPr>
      </p:pic>
      <p:pic>
        <p:nvPicPr>
          <p:cNvPr id="7" name="Obrázek 6" descr="Státní &lt;strong&gt;vlajka&lt;/strong&gt; - Iuridictum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531" r="2980" b="1958"/>
          <a:stretch/>
        </p:blipFill>
        <p:spPr>
          <a:xfrm>
            <a:off x="8543571" y="2565850"/>
            <a:ext cx="261847" cy="175008"/>
          </a:xfrm>
          <a:prstGeom prst="rect">
            <a:avLst/>
          </a:prstGeom>
        </p:spPr>
      </p:pic>
      <p:sp>
        <p:nvSpPr>
          <p:cNvPr id="3" name="Zaoblený obdélník 2"/>
          <p:cNvSpPr/>
          <p:nvPr/>
        </p:nvSpPr>
        <p:spPr>
          <a:xfrm>
            <a:off x="451658" y="2256837"/>
            <a:ext cx="238043" cy="216970"/>
          </a:xfrm>
          <a:prstGeom prst="roundRect">
            <a:avLst/>
          </a:prstGeom>
          <a:solidFill>
            <a:srgbClr val="FFFF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64116" y="2707974"/>
            <a:ext cx="238043" cy="216970"/>
          </a:xfrm>
          <a:prstGeom prst="roundRect">
            <a:avLst/>
          </a:prstGeom>
          <a:solidFill>
            <a:srgbClr val="FFFF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467544" y="3140022"/>
            <a:ext cx="238043" cy="216970"/>
          </a:xfrm>
          <a:prstGeom prst="roundRect">
            <a:avLst/>
          </a:prstGeom>
          <a:solidFill>
            <a:srgbClr val="FFFF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82784" y="4083746"/>
            <a:ext cx="238043" cy="216970"/>
          </a:xfrm>
          <a:prstGeom prst="roundRect">
            <a:avLst/>
          </a:prstGeom>
          <a:solidFill>
            <a:srgbClr val="FFFF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467544" y="4864786"/>
            <a:ext cx="238043" cy="216970"/>
          </a:xfrm>
          <a:prstGeom prst="roundRect">
            <a:avLst/>
          </a:prstGeom>
          <a:solidFill>
            <a:srgbClr val="FFFF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467544" y="5733256"/>
            <a:ext cx="238043" cy="216970"/>
          </a:xfrm>
          <a:prstGeom prst="roundRect">
            <a:avLst/>
          </a:prstGeom>
          <a:solidFill>
            <a:srgbClr val="FFFF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469164" y="1094659"/>
            <a:ext cx="4060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Velké konsorciální projekty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15213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>
          <a:xfrm>
            <a:off x="8687135" y="6397409"/>
            <a:ext cx="289992" cy="360040"/>
          </a:xfrm>
        </p:spPr>
        <p:txBody>
          <a:bodyPr/>
          <a:lstStyle/>
          <a:p>
            <a:pPr>
              <a:defRPr/>
            </a:pPr>
            <a:fld id="{D7616B6D-6D1E-4013-AAB7-290C44ECDC1D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4" name="Rectangle 37"/>
          <p:cNvSpPr txBox="1">
            <a:spLocks noChangeArrowheads="1"/>
          </p:cNvSpPr>
          <p:nvPr/>
        </p:nvSpPr>
        <p:spPr>
          <a:xfrm>
            <a:off x="1774179" y="47158"/>
            <a:ext cx="7429463" cy="746968"/>
          </a:xfrm>
          <a:prstGeom prst="rect">
            <a:avLst/>
          </a:prstGeom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9pPr>
          </a:lstStyle>
          <a:p>
            <a:endParaRPr lang="cs-CZ" b="0" dirty="0"/>
          </a:p>
          <a:p>
            <a:r>
              <a:rPr lang="cs-CZ" sz="2400" kern="0" dirty="0" smtClean="0"/>
              <a:t>Evropská rada pro inovace (EIC)</a:t>
            </a:r>
            <a:r>
              <a:rPr lang="en-US" sz="2400" kern="0" dirty="0" smtClean="0"/>
              <a:t> </a:t>
            </a:r>
            <a:endParaRPr lang="en-GB" altLang="cs-CZ" sz="2400" kern="0" dirty="0"/>
          </a:p>
        </p:txBody>
      </p:sp>
      <p:sp>
        <p:nvSpPr>
          <p:cNvPr id="3" name="Obdélník 2"/>
          <p:cNvSpPr/>
          <p:nvPr/>
        </p:nvSpPr>
        <p:spPr>
          <a:xfrm>
            <a:off x="395536" y="1188621"/>
            <a:ext cx="842493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kern="0" dirty="0" smtClean="0">
                <a:solidFill>
                  <a:srgbClr val="002060"/>
                </a:solidFill>
              </a:rPr>
              <a:t>Zaměřen </a:t>
            </a:r>
            <a:r>
              <a:rPr lang="cs-CZ" b="1" kern="0" dirty="0">
                <a:solidFill>
                  <a:srgbClr val="002060"/>
                </a:solidFill>
              </a:rPr>
              <a:t>na </a:t>
            </a:r>
            <a:r>
              <a:rPr lang="cs-CZ" b="1" kern="0" dirty="0" smtClean="0">
                <a:solidFill>
                  <a:srgbClr val="002060"/>
                </a:solidFill>
              </a:rPr>
              <a:t>podporu inovací v malých a středních podnicích (MSP)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kern="0" dirty="0" smtClean="0">
                <a:solidFill>
                  <a:srgbClr val="002060"/>
                </a:solidFill>
              </a:rPr>
              <a:t>Pracovní program </a:t>
            </a:r>
            <a:r>
              <a:rPr lang="cs-CZ" b="1" kern="0" dirty="0" smtClean="0">
                <a:solidFill>
                  <a:srgbClr val="002060"/>
                </a:solidFill>
                <a:hlinkClick r:id="rId3"/>
              </a:rPr>
              <a:t>zde</a:t>
            </a:r>
            <a:r>
              <a:rPr lang="cs-CZ" b="1" kern="0" dirty="0" smtClean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500" b="1" kern="0" dirty="0" smtClean="0">
              <a:solidFill>
                <a:srgbClr val="002060"/>
              </a:solidFill>
            </a:endParaRPr>
          </a:p>
          <a:p>
            <a:endParaRPr lang="cs-CZ" sz="500" b="1" kern="0" dirty="0">
              <a:solidFill>
                <a:srgbClr val="00206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66078" y="2483023"/>
            <a:ext cx="8667506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500" b="1" kern="0" dirty="0" smtClean="0">
              <a:solidFill>
                <a:srgbClr val="002060"/>
              </a:solidFill>
            </a:endParaRPr>
          </a:p>
          <a:p>
            <a:endParaRPr lang="cs-CZ" sz="500" b="1" kern="0" dirty="0">
              <a:solidFill>
                <a:srgbClr val="00206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s-CZ" b="1" kern="0" dirty="0" err="1" smtClean="0">
                <a:solidFill>
                  <a:srgbClr val="002060"/>
                </a:solidFill>
              </a:rPr>
              <a:t>Pathfinder</a:t>
            </a:r>
            <a:endParaRPr lang="cs-CZ" b="1" kern="0" dirty="0" smtClean="0">
              <a:solidFill>
                <a:srgbClr val="002060"/>
              </a:solidFill>
            </a:endParaRPr>
          </a:p>
          <a:p>
            <a:r>
              <a:rPr lang="cs-CZ" b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cs-CZ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projekty pokládají </a:t>
            </a:r>
            <a:r>
              <a:rPr lang="cs-CZ" sz="1600" i="1" u="sng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základ</a:t>
            </a:r>
            <a:r>
              <a:rPr lang="cs-CZ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radikálně nových budoucích technologií</a:t>
            </a:r>
          </a:p>
          <a:p>
            <a:r>
              <a:rPr lang="cs-CZ" sz="1600" i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- konsorcium 3 partnerů, 3 mil. EUR/projekt, </a:t>
            </a:r>
            <a:r>
              <a:rPr lang="cs-CZ" sz="1600" i="1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bottom</a:t>
            </a:r>
            <a:r>
              <a:rPr lang="cs-CZ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-up / top-</a:t>
            </a:r>
            <a:r>
              <a:rPr lang="cs-CZ" sz="1600" i="1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down</a:t>
            </a:r>
            <a:r>
              <a:rPr lang="cs-CZ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cs-CZ" sz="1600" i="1" kern="0" dirty="0" smtClean="0">
                <a:solidFill>
                  <a:srgbClr val="C00000"/>
                </a:solidFill>
              </a:rPr>
              <a:t>uzávěrka 13. 5. 2020</a:t>
            </a:r>
          </a:p>
          <a:p>
            <a:endParaRPr lang="cs-CZ" sz="500" b="1" kern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sz="500" b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sz="500" b="1" kern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s-CZ" b="1" kern="0" dirty="0" err="1" smtClean="0">
                <a:solidFill>
                  <a:srgbClr val="002060"/>
                </a:solidFill>
              </a:rPr>
              <a:t>Accelerator</a:t>
            </a:r>
            <a:endParaRPr lang="cs-CZ" b="1" kern="0" dirty="0" smtClean="0">
              <a:solidFill>
                <a:srgbClr val="002060"/>
              </a:solidFill>
            </a:endParaRPr>
          </a:p>
          <a:p>
            <a:r>
              <a:rPr lang="cs-CZ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b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cs-CZ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urychlení uvedení přelomových inovačních řešení </a:t>
            </a:r>
            <a:r>
              <a:rPr lang="cs-CZ" sz="1600" i="1" u="sng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 trh</a:t>
            </a:r>
            <a:endParaRPr lang="cs-CZ" sz="1600" i="1" u="sng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s-CZ" sz="1600" i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- </a:t>
            </a:r>
            <a:r>
              <a:rPr lang="cs-CZ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jednotliví žadatelé, grant 0,5 - 2,5 </a:t>
            </a:r>
            <a:r>
              <a:rPr lang="cs-CZ" sz="1600" i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mil. </a:t>
            </a:r>
            <a:r>
              <a:rPr lang="cs-CZ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EUR (70%), ekvita do 15 mil. EUR, </a:t>
            </a:r>
            <a:r>
              <a:rPr lang="cs-CZ" sz="1600" i="1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bottom</a:t>
            </a:r>
            <a:r>
              <a:rPr lang="cs-CZ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-up,  </a:t>
            </a:r>
          </a:p>
          <a:p>
            <a:r>
              <a:rPr lang="cs-CZ" sz="1600" i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cs-CZ" sz="1600" i="1" kern="0" dirty="0" smtClean="0">
                <a:solidFill>
                  <a:srgbClr val="C00000"/>
                </a:solidFill>
              </a:rPr>
              <a:t>uzávěrka 18. 3., 19. 5., 7. 10. 2020</a:t>
            </a:r>
            <a:endParaRPr lang="cs-CZ" sz="1600" i="1" kern="0" dirty="0">
              <a:solidFill>
                <a:srgbClr val="C00000"/>
              </a:solidFill>
            </a:endParaRPr>
          </a:p>
          <a:p>
            <a:endParaRPr lang="cs-CZ" sz="1600" i="1" kern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s-CZ" b="1" kern="0" dirty="0" smtClean="0">
                <a:solidFill>
                  <a:srgbClr val="002060"/>
                </a:solidFill>
              </a:rPr>
              <a:t>Fast Track to </a:t>
            </a:r>
            <a:r>
              <a:rPr lang="cs-CZ" b="1" kern="0" dirty="0" err="1" smtClean="0">
                <a:solidFill>
                  <a:srgbClr val="002060"/>
                </a:solidFill>
              </a:rPr>
              <a:t>Innovation</a:t>
            </a:r>
            <a:endParaRPr lang="cs-CZ" b="1" kern="0" dirty="0" smtClean="0">
              <a:solidFill>
                <a:srgbClr val="002060"/>
              </a:solidFill>
            </a:endParaRPr>
          </a:p>
          <a:p>
            <a:r>
              <a:rPr lang="cs-CZ" sz="16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6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cs-CZ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cs-CZ" sz="1600" i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urychlení </a:t>
            </a:r>
            <a:r>
              <a:rPr lang="cs-CZ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přeměny technologií v inovace a </a:t>
            </a:r>
            <a:r>
              <a:rPr lang="cs-CZ" sz="1600" i="1" u="sng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přechod na trh</a:t>
            </a:r>
            <a:endParaRPr lang="cs-CZ" sz="1600" i="1" u="sng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s-CZ" sz="1600" i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- </a:t>
            </a:r>
            <a:r>
              <a:rPr lang="cs-CZ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konsorcium max. 5 partnerů (vč. průmyslu), </a:t>
            </a:r>
            <a:r>
              <a:rPr lang="cs-CZ" sz="1600" i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grant </a:t>
            </a:r>
            <a:r>
              <a:rPr lang="cs-CZ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 mil</a:t>
            </a:r>
            <a:r>
              <a:rPr lang="cs-CZ" sz="1600" i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EUR (70</a:t>
            </a:r>
            <a:r>
              <a:rPr lang="cs-CZ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%), </a:t>
            </a:r>
            <a:r>
              <a:rPr lang="cs-CZ" sz="1600" i="1" kern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bottom</a:t>
            </a:r>
            <a:r>
              <a:rPr lang="cs-CZ" sz="1600" i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-up, </a:t>
            </a:r>
            <a:r>
              <a:rPr lang="cs-CZ" sz="16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</a:t>
            </a:r>
          </a:p>
          <a:p>
            <a:r>
              <a:rPr lang="cs-CZ" sz="1600" i="1" kern="0" dirty="0">
                <a:solidFill>
                  <a:srgbClr val="C00000"/>
                </a:solidFill>
              </a:rPr>
              <a:t> </a:t>
            </a:r>
            <a:r>
              <a:rPr lang="cs-CZ" sz="1600" i="1" kern="0" dirty="0" smtClean="0">
                <a:solidFill>
                  <a:srgbClr val="C00000"/>
                </a:solidFill>
              </a:rPr>
              <a:t>    uzávěrka 9. 6., 27. 10. 2020</a:t>
            </a:r>
            <a:endParaRPr lang="cs-CZ" sz="1600" b="1" kern="0" dirty="0">
              <a:solidFill>
                <a:srgbClr val="C00000"/>
              </a:solidFill>
            </a:endParaRPr>
          </a:p>
        </p:txBody>
      </p:sp>
      <p:sp>
        <p:nvSpPr>
          <p:cNvPr id="16" name="Rectangle 37"/>
          <p:cNvSpPr txBox="1">
            <a:spLocks noChangeArrowheads="1"/>
          </p:cNvSpPr>
          <p:nvPr/>
        </p:nvSpPr>
        <p:spPr>
          <a:xfrm>
            <a:off x="323528" y="2096992"/>
            <a:ext cx="5040560" cy="479380"/>
          </a:xfrm>
          <a:prstGeom prst="rect">
            <a:avLst/>
          </a:prstGeom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9pPr>
          </a:lstStyle>
          <a:p>
            <a:endParaRPr lang="cs-CZ" b="0" dirty="0"/>
          </a:p>
          <a:p>
            <a:r>
              <a:rPr lang="cs-CZ" kern="0" dirty="0" smtClean="0"/>
              <a:t> Výzvy v jednotlivých nástrojích: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83375" y="5795422"/>
            <a:ext cx="452590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Michaela Vlková</a:t>
            </a: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Národní kontakt Inovace v MSP, Doprava (Horizont 2020)</a:t>
            </a:r>
            <a:br>
              <a:rPr kumimoji="0" lang="cs-CZ" altLang="cs-CZ" sz="1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cs-CZ" altLang="cs-CZ" sz="1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TC AV ČR,  </a:t>
            </a:r>
            <a:r>
              <a:rPr kumimoji="0" lang="cs-CZ" altLang="cs-CZ" sz="1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vlkovam@tc.cz</a:t>
            </a: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7"/>
          <p:cNvSpPr txBox="1">
            <a:spLocks noChangeArrowheads="1"/>
          </p:cNvSpPr>
          <p:nvPr/>
        </p:nvSpPr>
        <p:spPr>
          <a:xfrm>
            <a:off x="3779912" y="548680"/>
            <a:ext cx="5040560" cy="567253"/>
          </a:xfrm>
          <a:prstGeom prst="rect">
            <a:avLst/>
          </a:prstGeom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9pPr>
          </a:lstStyle>
          <a:p>
            <a:endParaRPr lang="cs-CZ" sz="1600" b="0" dirty="0">
              <a:solidFill>
                <a:srgbClr val="C00000"/>
              </a:solidFill>
            </a:endParaRPr>
          </a:p>
          <a:p>
            <a:r>
              <a:rPr lang="cs-CZ" sz="1600" kern="0" dirty="0" smtClean="0">
                <a:solidFill>
                  <a:srgbClr val="C00000"/>
                </a:solidFill>
              </a:rPr>
              <a:t>H</a:t>
            </a:r>
            <a:r>
              <a:rPr lang="en-GB" sz="1600" kern="0" dirty="0" err="1" smtClean="0">
                <a:solidFill>
                  <a:srgbClr val="C00000"/>
                </a:solidFill>
              </a:rPr>
              <a:t>ori</a:t>
            </a:r>
            <a:r>
              <a:rPr lang="cs-CZ" sz="1600" kern="0" dirty="0" smtClean="0">
                <a:solidFill>
                  <a:srgbClr val="C00000"/>
                </a:solidFill>
              </a:rPr>
              <a:t>z</a:t>
            </a:r>
            <a:r>
              <a:rPr lang="en-GB" sz="1600" kern="0" dirty="0" err="1" smtClean="0">
                <a:solidFill>
                  <a:srgbClr val="C00000"/>
                </a:solidFill>
              </a:rPr>
              <a:t>ont</a:t>
            </a:r>
            <a:r>
              <a:rPr lang="en-GB" sz="1600" kern="0" dirty="0" smtClean="0">
                <a:solidFill>
                  <a:srgbClr val="C00000"/>
                </a:solidFill>
              </a:rPr>
              <a:t> </a:t>
            </a:r>
            <a:r>
              <a:rPr lang="cs-CZ" sz="1600" kern="0" dirty="0" smtClean="0">
                <a:solidFill>
                  <a:srgbClr val="C00000"/>
                </a:solidFill>
              </a:rPr>
              <a:t>2020 </a:t>
            </a:r>
            <a:r>
              <a:rPr lang="en-GB" sz="1600" kern="0" dirty="0" smtClean="0">
                <a:solidFill>
                  <a:srgbClr val="0070C0"/>
                </a:solidFill>
              </a:rPr>
              <a:t>&amp;</a:t>
            </a:r>
            <a:r>
              <a:rPr lang="en-GB" sz="1600" kern="0" dirty="0" smtClean="0">
                <a:solidFill>
                  <a:srgbClr val="C00000"/>
                </a:solidFill>
              </a:rPr>
              <a:t> </a:t>
            </a:r>
            <a:r>
              <a:rPr lang="cs-CZ" sz="1600" kern="0" dirty="0" smtClean="0">
                <a:solidFill>
                  <a:srgbClr val="C00000"/>
                </a:solidFill>
              </a:rPr>
              <a:t>Horizont Evropa 2021 - 2027</a:t>
            </a:r>
            <a:r>
              <a:rPr lang="en-US" sz="1600" kern="0" dirty="0" smtClean="0">
                <a:solidFill>
                  <a:srgbClr val="C00000"/>
                </a:solidFill>
              </a:rPr>
              <a:t> </a:t>
            </a:r>
            <a:endParaRPr lang="en-GB" altLang="cs-CZ" sz="1600" kern="0" dirty="0">
              <a:solidFill>
                <a:srgbClr val="C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81120" y="6193471"/>
            <a:ext cx="36222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16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Mapa financovaných projektů klikni </a:t>
            </a:r>
            <a:r>
              <a:rPr lang="cs-CZ" sz="1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zde</a:t>
            </a:r>
            <a:endParaRPr lang="cs-CZ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35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>
          <a:xfrm>
            <a:off x="8674496" y="6453336"/>
            <a:ext cx="289992" cy="360040"/>
          </a:xfrm>
        </p:spPr>
        <p:txBody>
          <a:bodyPr/>
          <a:lstStyle/>
          <a:p>
            <a:pPr>
              <a:defRPr/>
            </a:pPr>
            <a:fld id="{D7616B6D-6D1E-4013-AAB7-290C44ECDC1D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37" name="Rectangle 37"/>
          <p:cNvSpPr txBox="1">
            <a:spLocks noChangeArrowheads="1"/>
          </p:cNvSpPr>
          <p:nvPr/>
        </p:nvSpPr>
        <p:spPr>
          <a:xfrm>
            <a:off x="1691680" y="233760"/>
            <a:ext cx="7223660" cy="590090"/>
          </a:xfrm>
          <a:prstGeom prst="rect">
            <a:avLst/>
          </a:prstGeom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9pPr>
          </a:lstStyle>
          <a:p>
            <a:r>
              <a:rPr lang="cs-CZ" altLang="cs-CZ" sz="2400" kern="0" dirty="0" smtClean="0"/>
              <a:t>Kde najít kaskádové granty?</a:t>
            </a:r>
            <a:endParaRPr lang="en-GB" altLang="cs-CZ" sz="2400" kern="0" dirty="0" smtClean="0"/>
          </a:p>
        </p:txBody>
      </p:sp>
      <p:grpSp>
        <p:nvGrpSpPr>
          <p:cNvPr id="18" name="Skupina 17"/>
          <p:cNvGrpSpPr/>
          <p:nvPr/>
        </p:nvGrpSpPr>
        <p:grpSpPr>
          <a:xfrm>
            <a:off x="48388" y="1052736"/>
            <a:ext cx="9055611" cy="5604989"/>
            <a:chOff x="48388" y="1052736"/>
            <a:chExt cx="9055611" cy="5604989"/>
          </a:xfrm>
        </p:grpSpPr>
        <p:sp>
          <p:nvSpPr>
            <p:cNvPr id="36" name="Podnadpis 8"/>
            <p:cNvSpPr txBox="1">
              <a:spLocks/>
            </p:cNvSpPr>
            <p:nvPr/>
          </p:nvSpPr>
          <p:spPr bwMode="auto">
            <a:xfrm>
              <a:off x="395536" y="1052736"/>
              <a:ext cx="856895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cs-CZ" sz="2000" b="1" kern="0" dirty="0" smtClean="0">
                  <a:solidFill>
                    <a:srgbClr val="00415A"/>
                  </a:solidFill>
                  <a:latin typeface="+mn-lt"/>
                </a:rPr>
                <a:t> </a:t>
              </a:r>
              <a:r>
                <a:rPr lang="cs-CZ" sz="2000" b="1" kern="0" dirty="0" err="1" smtClean="0">
                  <a:solidFill>
                    <a:srgbClr val="00415A"/>
                  </a:solidFill>
                  <a:latin typeface="+mn-lt"/>
                  <a:hlinkClick r:id="rId3"/>
                </a:rPr>
                <a:t>Funding</a:t>
              </a:r>
              <a:r>
                <a:rPr lang="cs-CZ" sz="2000" b="1" kern="0" dirty="0" smtClean="0">
                  <a:solidFill>
                    <a:srgbClr val="00415A"/>
                  </a:solidFill>
                  <a:latin typeface="+mn-lt"/>
                  <a:hlinkClick r:id="rId3"/>
                </a:rPr>
                <a:t> &amp; </a:t>
              </a:r>
              <a:r>
                <a:rPr lang="cs-CZ" sz="2000" b="1" kern="0" dirty="0" err="1" smtClean="0">
                  <a:solidFill>
                    <a:srgbClr val="00415A"/>
                  </a:solidFill>
                  <a:latin typeface="+mn-lt"/>
                  <a:hlinkClick r:id="rId3"/>
                </a:rPr>
                <a:t>Tenders</a:t>
              </a:r>
              <a:r>
                <a:rPr lang="cs-CZ" sz="2000" b="1" kern="0" dirty="0" smtClean="0">
                  <a:solidFill>
                    <a:srgbClr val="00415A"/>
                  </a:solidFill>
                  <a:latin typeface="+mn-lt"/>
                  <a:hlinkClick r:id="rId3"/>
                </a:rPr>
                <a:t> </a:t>
              </a:r>
              <a:r>
                <a:rPr lang="cs-CZ" sz="2000" b="1" kern="0" dirty="0" err="1" smtClean="0">
                  <a:solidFill>
                    <a:srgbClr val="00415A"/>
                  </a:solidFill>
                  <a:latin typeface="+mn-lt"/>
                  <a:hlinkClick r:id="rId3"/>
                </a:rPr>
                <a:t>Portal</a:t>
              </a:r>
              <a:r>
                <a:rPr lang="cs-CZ" sz="2000" b="1" kern="0" dirty="0" smtClean="0">
                  <a:solidFill>
                    <a:srgbClr val="00415A"/>
                  </a:solidFill>
                  <a:latin typeface="+mn-lt"/>
                </a:rPr>
                <a:t>        &gt;&gt;      </a:t>
              </a:r>
              <a:r>
                <a:rPr lang="cs-CZ" sz="2000" b="1" kern="0" dirty="0" err="1" smtClean="0">
                  <a:solidFill>
                    <a:srgbClr val="00415A"/>
                  </a:solidFill>
                  <a:latin typeface="+mn-lt"/>
                </a:rPr>
                <a:t>Webpages</a:t>
              </a:r>
              <a:r>
                <a:rPr lang="cs-CZ" sz="2000" b="1" kern="0" dirty="0" smtClean="0">
                  <a:solidFill>
                    <a:srgbClr val="00415A"/>
                  </a:solidFill>
                  <a:latin typeface="+mn-lt"/>
                </a:rPr>
                <a:t> </a:t>
              </a:r>
              <a:r>
                <a:rPr lang="cs-CZ" sz="2000" b="1" kern="0" dirty="0" err="1" smtClean="0">
                  <a:solidFill>
                    <a:srgbClr val="00415A"/>
                  </a:solidFill>
                  <a:latin typeface="+mn-lt"/>
                </a:rPr>
                <a:t>of</a:t>
              </a:r>
              <a:r>
                <a:rPr lang="cs-CZ" sz="2000" b="1" kern="0" dirty="0" smtClean="0">
                  <a:solidFill>
                    <a:srgbClr val="00415A"/>
                  </a:solidFill>
                  <a:latin typeface="+mn-lt"/>
                </a:rPr>
                <a:t> </a:t>
              </a:r>
              <a:r>
                <a:rPr lang="cs-CZ" sz="2000" b="1" kern="0" dirty="0" err="1" smtClean="0">
                  <a:solidFill>
                    <a:srgbClr val="00415A"/>
                  </a:solidFill>
                  <a:latin typeface="+mn-lt"/>
                </a:rPr>
                <a:t>projects</a:t>
              </a:r>
              <a:endParaRPr lang="cs-CZ" sz="2000" b="1" kern="0" dirty="0" smtClean="0">
                <a:solidFill>
                  <a:srgbClr val="00415A"/>
                </a:solidFill>
                <a:latin typeface="+mn-lt"/>
              </a:endParaRPr>
            </a:p>
            <a:p>
              <a:pPr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cs-CZ" sz="2000" b="1" kern="0" dirty="0">
                  <a:solidFill>
                    <a:srgbClr val="0070C0"/>
                  </a:solidFill>
                  <a:latin typeface="+mn-lt"/>
                </a:rPr>
                <a:t> </a:t>
              </a:r>
              <a:r>
                <a:rPr lang="cs-CZ" sz="1200" b="1" kern="0" dirty="0" smtClean="0">
                  <a:solidFill>
                    <a:srgbClr val="0070C0"/>
                  </a:solidFill>
                  <a:latin typeface="+mn-lt"/>
                  <a:hlinkClick r:id="rId3"/>
                </a:rPr>
                <a:t>https</a:t>
              </a:r>
              <a:r>
                <a:rPr lang="cs-CZ" sz="1200" b="1" kern="0" dirty="0">
                  <a:solidFill>
                    <a:srgbClr val="0070C0"/>
                  </a:solidFill>
                  <a:latin typeface="+mn-lt"/>
                  <a:hlinkClick r:id="rId3"/>
                </a:rPr>
                <a:t>://ec.europa.eu/info/funding-tenders/opportunities/portal/screen/opportunities/competitive-calls</a:t>
              </a:r>
              <a:endParaRPr lang="cs-CZ" sz="1200" b="1" kern="0" dirty="0" smtClean="0">
                <a:solidFill>
                  <a:srgbClr val="0070C0"/>
                </a:solidFill>
                <a:latin typeface="+mn-lt"/>
              </a:endParaRPr>
            </a:p>
          </p:txBody>
        </p:sp>
        <p:pic>
          <p:nvPicPr>
            <p:cNvPr id="11" name="Obrázek 10"/>
            <p:cNvPicPr>
              <a:picLocks noChangeAspect="1"/>
            </p:cNvPicPr>
            <p:nvPr/>
          </p:nvPicPr>
          <p:blipFill rotWithShape="1">
            <a:blip r:embed="rId4"/>
            <a:srcRect l="62994" t="17101" r="27556" b="77999"/>
            <a:stretch/>
          </p:blipFill>
          <p:spPr>
            <a:xfrm>
              <a:off x="7250645" y="3419662"/>
              <a:ext cx="1728192" cy="504056"/>
            </a:xfrm>
            <a:prstGeom prst="rect">
              <a:avLst/>
            </a:prstGeom>
          </p:spPr>
        </p:pic>
        <p:pic>
          <p:nvPicPr>
            <p:cNvPr id="44" name="Obrázek 43"/>
            <p:cNvPicPr>
              <a:picLocks noChangeAspect="1"/>
            </p:cNvPicPr>
            <p:nvPr/>
          </p:nvPicPr>
          <p:blipFill rotWithShape="1">
            <a:blip r:embed="rId5"/>
            <a:srcRect l="16532" t="27944" r="16926" b="5900"/>
            <a:stretch/>
          </p:blipFill>
          <p:spPr>
            <a:xfrm>
              <a:off x="5142532" y="3855614"/>
              <a:ext cx="3961467" cy="2215359"/>
            </a:xfrm>
            <a:prstGeom prst="rect">
              <a:avLst/>
            </a:prstGeom>
          </p:spPr>
        </p:pic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6"/>
            <a:srcRect l="427" t="65382" r="69688" b="8001"/>
            <a:stretch/>
          </p:blipFill>
          <p:spPr>
            <a:xfrm>
              <a:off x="139511" y="3733568"/>
              <a:ext cx="4342535" cy="2175433"/>
            </a:xfrm>
            <a:prstGeom prst="rect">
              <a:avLst/>
            </a:prstGeom>
          </p:spPr>
        </p:pic>
        <p:pic>
          <p:nvPicPr>
            <p:cNvPr id="42" name="Obrázek 41"/>
            <p:cNvPicPr>
              <a:picLocks noChangeAspect="1"/>
            </p:cNvPicPr>
            <p:nvPr/>
          </p:nvPicPr>
          <p:blipFill rotWithShape="1">
            <a:blip r:embed="rId7" cstate="print"/>
            <a:srcRect l="92503" t="54606" r="2907" b="42310"/>
            <a:stretch/>
          </p:blipFill>
          <p:spPr>
            <a:xfrm>
              <a:off x="3476040" y="5355038"/>
              <a:ext cx="993113" cy="383859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8"/>
            <a:srcRect l="466" t="50701" r="71612" b="40199"/>
            <a:stretch/>
          </p:blipFill>
          <p:spPr>
            <a:xfrm>
              <a:off x="158561" y="5865693"/>
              <a:ext cx="4320480" cy="792032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9" cstate="print"/>
            <a:srcRect t="10100" r="70004" b="70554"/>
            <a:stretch/>
          </p:blipFill>
          <p:spPr>
            <a:xfrm>
              <a:off x="147224" y="1955805"/>
              <a:ext cx="4343867" cy="1596160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 rotWithShape="1">
            <a:blip r:embed="rId9" cstate="print"/>
            <a:srcRect t="42366" r="70004" b="52955"/>
            <a:stretch/>
          </p:blipFill>
          <p:spPr>
            <a:xfrm>
              <a:off x="146304" y="3434491"/>
              <a:ext cx="4343867" cy="386028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7" cstate="print"/>
            <a:srcRect l="92503" t="54606" r="2907" b="42310"/>
            <a:stretch/>
          </p:blipFill>
          <p:spPr>
            <a:xfrm>
              <a:off x="3450441" y="3844701"/>
              <a:ext cx="1033437" cy="399446"/>
            </a:xfrm>
            <a:prstGeom prst="rect">
              <a:avLst/>
            </a:prstGeom>
          </p:spPr>
        </p:pic>
        <p:sp>
          <p:nvSpPr>
            <p:cNvPr id="5" name="Ovál 4"/>
            <p:cNvSpPr/>
            <p:nvPr/>
          </p:nvSpPr>
          <p:spPr>
            <a:xfrm>
              <a:off x="48389" y="4419076"/>
              <a:ext cx="1835845" cy="72347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Oválný bublinový popisek 40"/>
            <p:cNvSpPr/>
            <p:nvPr/>
          </p:nvSpPr>
          <p:spPr>
            <a:xfrm>
              <a:off x="7402004" y="1870462"/>
              <a:ext cx="1595164" cy="435667"/>
            </a:xfrm>
            <a:prstGeom prst="wedgeEllipseCallout">
              <a:avLst>
                <a:gd name="adj1" fmla="val -64134"/>
                <a:gd name="adj2" fmla="val -68208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 i="1" dirty="0" smtClean="0">
                  <a:solidFill>
                    <a:srgbClr val="FF0000"/>
                  </a:solidFill>
                </a:rPr>
                <a:t>“</a:t>
              </a:r>
              <a:r>
                <a:rPr lang="cs-CZ" sz="1200" b="1" i="1" dirty="0" err="1" smtClean="0">
                  <a:solidFill>
                    <a:srgbClr val="FF0000"/>
                  </a:solidFill>
                </a:rPr>
                <a:t>competitive</a:t>
              </a:r>
              <a:r>
                <a:rPr lang="cs-CZ" sz="1200" b="1" i="1" dirty="0" smtClean="0">
                  <a:solidFill>
                    <a:srgbClr val="FF0000"/>
                  </a:solidFill>
                </a:rPr>
                <a:t> </a:t>
              </a:r>
              <a:r>
                <a:rPr lang="cs-CZ" sz="1200" b="1" i="1" dirty="0" err="1" smtClean="0">
                  <a:solidFill>
                    <a:srgbClr val="FF0000"/>
                  </a:solidFill>
                </a:rPr>
                <a:t>calls</a:t>
              </a:r>
              <a:r>
                <a:rPr lang="cs-CZ" sz="1200" b="1" i="1" dirty="0" smtClean="0">
                  <a:solidFill>
                    <a:srgbClr val="FF0000"/>
                  </a:solidFill>
                </a:rPr>
                <a:t>“</a:t>
              </a:r>
              <a:endParaRPr lang="cs-CZ" sz="12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9" name="Ovál 28"/>
            <p:cNvSpPr/>
            <p:nvPr/>
          </p:nvSpPr>
          <p:spPr>
            <a:xfrm>
              <a:off x="48388" y="5834623"/>
              <a:ext cx="2435088" cy="72347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35" name="Obrázek 34"/>
            <p:cNvPicPr>
              <a:picLocks noChangeAspect="1"/>
            </p:cNvPicPr>
            <p:nvPr/>
          </p:nvPicPr>
          <p:blipFill rotWithShape="1">
            <a:blip r:embed="rId7" cstate="print"/>
            <a:srcRect l="92503" t="54606" r="2907" b="42310"/>
            <a:stretch/>
          </p:blipFill>
          <p:spPr>
            <a:xfrm>
              <a:off x="3475450" y="4645491"/>
              <a:ext cx="1003044" cy="387698"/>
            </a:xfrm>
            <a:prstGeom prst="rect">
              <a:avLst/>
            </a:prstGeom>
          </p:spPr>
        </p:pic>
        <p:sp>
          <p:nvSpPr>
            <p:cNvPr id="3" name="Šipka doprava 2"/>
            <p:cNvSpPr/>
            <p:nvPr/>
          </p:nvSpPr>
          <p:spPr>
            <a:xfrm>
              <a:off x="4600983" y="4748463"/>
              <a:ext cx="421733" cy="207945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43" name="Obrázek 42"/>
            <p:cNvPicPr>
              <a:picLocks noChangeAspect="1"/>
            </p:cNvPicPr>
            <p:nvPr/>
          </p:nvPicPr>
          <p:blipFill rotWithShape="1">
            <a:blip r:embed="rId7" cstate="print"/>
            <a:srcRect l="92503" t="54606" r="2907" b="42310"/>
            <a:stretch/>
          </p:blipFill>
          <p:spPr>
            <a:xfrm>
              <a:off x="3485540" y="6045886"/>
              <a:ext cx="983280" cy="380058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 rotWithShape="1">
            <a:blip r:embed="rId5"/>
            <a:srcRect l="16532" t="10800" r="72050" b="78700"/>
            <a:stretch/>
          </p:blipFill>
          <p:spPr>
            <a:xfrm>
              <a:off x="5227377" y="3419662"/>
              <a:ext cx="900100" cy="465569"/>
            </a:xfrm>
            <a:prstGeom prst="rect">
              <a:avLst/>
            </a:prstGeom>
          </p:spPr>
        </p:pic>
        <p:pic>
          <p:nvPicPr>
            <p:cNvPr id="16" name="Obrázek 15"/>
            <p:cNvPicPr>
              <a:picLocks noChangeAspect="1"/>
            </p:cNvPicPr>
            <p:nvPr/>
          </p:nvPicPr>
          <p:blipFill rotWithShape="1">
            <a:blip r:embed="rId10"/>
            <a:srcRect l="13382" t="22700" r="59844" b="71000"/>
            <a:stretch/>
          </p:blipFill>
          <p:spPr>
            <a:xfrm>
              <a:off x="1779487" y="2001702"/>
              <a:ext cx="2938214" cy="432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714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>
          <a:xfrm>
            <a:off x="8687135" y="6397409"/>
            <a:ext cx="289992" cy="360040"/>
          </a:xfrm>
        </p:spPr>
        <p:txBody>
          <a:bodyPr/>
          <a:lstStyle/>
          <a:p>
            <a:pPr>
              <a:defRPr/>
            </a:pPr>
            <a:fld id="{D7616B6D-6D1E-4013-AAB7-290C44ECDC1D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4" name="Rectangle 37"/>
          <p:cNvSpPr txBox="1">
            <a:spLocks noChangeArrowheads="1"/>
          </p:cNvSpPr>
          <p:nvPr/>
        </p:nvSpPr>
        <p:spPr>
          <a:xfrm>
            <a:off x="1619672" y="44624"/>
            <a:ext cx="6296025" cy="746968"/>
          </a:xfrm>
          <a:prstGeom prst="rect">
            <a:avLst/>
          </a:prstGeom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9pPr>
          </a:lstStyle>
          <a:p>
            <a:r>
              <a:rPr lang="cs-CZ" altLang="cs-CZ" sz="2400" kern="0" dirty="0" smtClean="0"/>
              <a:t>Ukázky projektů</a:t>
            </a:r>
            <a:endParaRPr lang="en-GB" altLang="cs-CZ" sz="2400" kern="0" dirty="0" smtClean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923891"/>
              </p:ext>
            </p:extLst>
          </p:nvPr>
        </p:nvGraphicFramePr>
        <p:xfrm>
          <a:off x="352459" y="980728"/>
          <a:ext cx="8342250" cy="5194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0777">
                  <a:extLst>
                    <a:ext uri="{9D8B030D-6E8A-4147-A177-3AD203B41FA5}">
                      <a16:colId xmlns:a16="http://schemas.microsoft.com/office/drawing/2014/main" xmlns="" val="3312408313"/>
                    </a:ext>
                  </a:extLst>
                </a:gridCol>
                <a:gridCol w="2629065">
                  <a:extLst>
                    <a:ext uri="{9D8B030D-6E8A-4147-A177-3AD203B41FA5}">
                      <a16:colId xmlns:a16="http://schemas.microsoft.com/office/drawing/2014/main" xmlns="" val="466263708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xmlns="" val="780609809"/>
                    </a:ext>
                  </a:extLst>
                </a:gridCol>
              </a:tblGrid>
              <a:tr h="48295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Oblast</a:t>
                      </a:r>
                      <a:r>
                        <a:rPr lang="cs-CZ" sz="1400" baseline="0" dirty="0" smtClean="0"/>
                        <a:t>, typ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Typ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Zaměření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0393339"/>
                  </a:ext>
                </a:extLst>
              </a:tr>
              <a:tr h="35276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ICT,</a:t>
                      </a:r>
                      <a:r>
                        <a:rPr lang="cs-CZ" sz="1400" baseline="0" dirty="0" smtClean="0"/>
                        <a:t> velké konsorciální</a:t>
                      </a:r>
                      <a:r>
                        <a:rPr lang="en-GB" sz="1400" baseline="0" dirty="0" smtClean="0"/>
                        <a:t> v</a:t>
                      </a:r>
                      <a:r>
                        <a:rPr lang="cs-CZ" sz="1400" baseline="0" dirty="0" smtClean="0"/>
                        <a:t>č. </a:t>
                      </a:r>
                      <a:r>
                        <a:rPr lang="cs-CZ" sz="1400" baseline="0" dirty="0" smtClean="0">
                          <a:solidFill>
                            <a:srgbClr val="C00000"/>
                          </a:solidFill>
                        </a:rPr>
                        <a:t>kaskádových</a:t>
                      </a:r>
                      <a:endParaRPr lang="cs-CZ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3"/>
                        </a:rPr>
                        <a:t>ELG</a:t>
                      </a:r>
                      <a:r>
                        <a:rPr lang="cs-CZ" sz="1400" dirty="0" smtClean="0"/>
                        <a:t> - </a:t>
                      </a:r>
                      <a:r>
                        <a:rPr lang="cs-CZ" sz="1400" dirty="0" err="1" smtClean="0"/>
                        <a:t>European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400" dirty="0" err="1" smtClean="0"/>
                        <a:t>language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baseline="0" dirty="0" err="1" smtClean="0"/>
                        <a:t>grid</a:t>
                      </a:r>
                      <a:endParaRPr lang="cs-CZ" sz="1400" baseline="0" dirty="0" smtClean="0"/>
                    </a:p>
                    <a:p>
                      <a:r>
                        <a:rPr lang="cs-CZ" sz="1400" baseline="0" dirty="0" smtClean="0"/>
                        <a:t>(MFF UK)</a:t>
                      </a:r>
                      <a:endParaRPr lang="cs-CZ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Zpracování řeči </a:t>
                      </a:r>
                      <a:r>
                        <a:rPr lang="cs-CZ" sz="1400" dirty="0" smtClean="0"/>
                        <a:t>(</a:t>
                      </a:r>
                      <a:r>
                        <a:rPr lang="cs-CZ" sz="1400" dirty="0" err="1" smtClean="0"/>
                        <a:t>cloudová</a:t>
                      </a:r>
                      <a:r>
                        <a:rPr lang="cs-CZ" sz="1400" dirty="0" smtClean="0"/>
                        <a:t> platforma pro jazykové technologie)</a:t>
                      </a:r>
                      <a:endParaRPr lang="cs-CZ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8246201"/>
                  </a:ext>
                </a:extLst>
              </a:tr>
              <a:tr h="35276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ICT,</a:t>
                      </a:r>
                      <a:r>
                        <a:rPr lang="cs-CZ" sz="1400" baseline="0" dirty="0" smtClean="0"/>
                        <a:t> velké konsorciální</a:t>
                      </a:r>
                      <a:r>
                        <a:rPr lang="en-GB" sz="1400" baseline="0" dirty="0" smtClean="0"/>
                        <a:t> v</a:t>
                      </a:r>
                      <a:r>
                        <a:rPr lang="cs-CZ" sz="1400" baseline="0" dirty="0" smtClean="0"/>
                        <a:t>č. </a:t>
                      </a:r>
                      <a:r>
                        <a:rPr lang="cs-CZ" sz="1400" baseline="0" dirty="0" smtClean="0">
                          <a:solidFill>
                            <a:srgbClr val="C00000"/>
                          </a:solidFill>
                        </a:rPr>
                        <a:t>kaskádových</a:t>
                      </a:r>
                      <a:endParaRPr lang="cs-CZ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SmartX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Chytré textilie </a:t>
                      </a: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ochrana, sport,</a:t>
                      </a:r>
                      <a:r>
                        <a:rPr lang="cs-CZ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doprava, </a:t>
                      </a: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zdravotnictví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8989914"/>
                  </a:ext>
                </a:extLst>
              </a:tr>
              <a:tr h="35276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ICT,</a:t>
                      </a:r>
                      <a:r>
                        <a:rPr lang="cs-CZ" sz="1400" baseline="0" dirty="0" smtClean="0"/>
                        <a:t> velké konsorciální</a:t>
                      </a:r>
                      <a:r>
                        <a:rPr lang="en-GB" sz="1400" baseline="0" dirty="0" smtClean="0"/>
                        <a:t> v</a:t>
                      </a:r>
                      <a:r>
                        <a:rPr lang="cs-CZ" sz="1400" baseline="0" dirty="0" smtClean="0"/>
                        <a:t>č. </a:t>
                      </a:r>
                      <a:r>
                        <a:rPr lang="cs-CZ" sz="1400" baseline="0" dirty="0" smtClean="0">
                          <a:solidFill>
                            <a:srgbClr val="C00000"/>
                          </a:solidFill>
                        </a:rPr>
                        <a:t>kaskádových</a:t>
                      </a:r>
                      <a:endParaRPr lang="cs-CZ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XR4All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Sjednocení </a:t>
                      </a:r>
                      <a:r>
                        <a:rPr lang="cs-CZ" sz="1400" b="1" dirty="0" smtClean="0"/>
                        <a:t>XR komunity </a:t>
                      </a:r>
                      <a:r>
                        <a:rPr lang="cs-CZ" sz="1400" dirty="0" smtClean="0"/>
                        <a:t>v EU</a:t>
                      </a:r>
                      <a:r>
                        <a:rPr lang="cs-CZ" sz="1400" baseline="0" dirty="0" smtClean="0"/>
                        <a:t> (platforma)</a:t>
                      </a:r>
                      <a:endParaRPr lang="cs-CZ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6309818"/>
                  </a:ext>
                </a:extLst>
              </a:tr>
              <a:tr h="35276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ICT,</a:t>
                      </a:r>
                      <a:r>
                        <a:rPr lang="cs-CZ" sz="1400" baseline="0" dirty="0" smtClean="0"/>
                        <a:t> velké konsorciální</a:t>
                      </a:r>
                      <a:endParaRPr lang="cs-CZ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hlinkClick r:id="rId6"/>
                        </a:rPr>
                        <a:t>ReTV</a:t>
                      </a:r>
                      <a:endParaRPr lang="cs-CZ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Platforma</a:t>
                      </a:r>
                      <a:r>
                        <a:rPr lang="cs-CZ" sz="1400" baseline="0" dirty="0" smtClean="0"/>
                        <a:t> pro mediální společnosti – </a:t>
                      </a:r>
                      <a:r>
                        <a:rPr lang="cs-CZ" sz="1400" baseline="0" dirty="0" err="1" smtClean="0"/>
                        <a:t>přeformulace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b="1" baseline="0" dirty="0" smtClean="0"/>
                        <a:t>obsahu </a:t>
                      </a:r>
                      <a:r>
                        <a:rPr lang="cs-CZ" sz="1400" b="1" baseline="0" dirty="0" err="1" smtClean="0"/>
                        <a:t>digit</a:t>
                      </a:r>
                      <a:r>
                        <a:rPr lang="cs-CZ" sz="1400" b="1" baseline="0" dirty="0" smtClean="0"/>
                        <a:t>. vysílání</a:t>
                      </a:r>
                      <a:endParaRPr lang="cs-CZ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3935159"/>
                  </a:ext>
                </a:extLst>
              </a:tr>
              <a:tr h="3527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ICT, velké konsorciální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SAUCE</a:t>
                      </a: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(VUT Brno)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Nové technologie pro produkci a správu </a:t>
                      </a:r>
                      <a:r>
                        <a:rPr lang="cs-CZ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digitálního obsahu</a:t>
                      </a:r>
                      <a:endParaRPr lang="cs-CZ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062526"/>
                  </a:ext>
                </a:extLst>
              </a:tr>
              <a:tr h="3527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ICT, velké konsorciální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V4Design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Technologie pro vizuální</a:t>
                      </a:r>
                      <a:r>
                        <a:rPr lang="cs-CZ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textový obsah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aplikované na </a:t>
                      </a:r>
                      <a:r>
                        <a:rPr lang="cs-CZ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architekturu, design a hry s rozšířenou</a:t>
                      </a:r>
                      <a:r>
                        <a:rPr lang="cs-CZ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realitou</a:t>
                      </a:r>
                      <a:endParaRPr lang="cs-CZ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8760729"/>
                  </a:ext>
                </a:extLst>
              </a:tr>
              <a:tr h="3527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ICT, velké konsorciální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TELMI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Technologie pro </a:t>
                      </a:r>
                      <a:r>
                        <a:rPr lang="cs-CZ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učení se na </a:t>
                      </a:r>
                      <a:r>
                        <a:rPr lang="cs-CZ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hudební nástroje</a:t>
                      </a:r>
                      <a:endParaRPr lang="cs-CZ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3822894"/>
                  </a:ext>
                </a:extLst>
              </a:tr>
              <a:tr h="352768">
                <a:tc>
                  <a:txBody>
                    <a:bodyPr/>
                    <a:lstStyle/>
                    <a:p>
                      <a:r>
                        <a:rPr lang="cs-CZ" sz="1400" i="0" dirty="0" smtClean="0">
                          <a:solidFill>
                            <a:srgbClr val="C00000"/>
                          </a:solidFill>
                        </a:rPr>
                        <a:t>EIC, nástroje</a:t>
                      </a:r>
                      <a:r>
                        <a:rPr lang="cs-CZ" sz="1400" i="0" baseline="0" dirty="0" smtClean="0">
                          <a:solidFill>
                            <a:srgbClr val="C00000"/>
                          </a:solidFill>
                        </a:rPr>
                        <a:t> pro </a:t>
                      </a:r>
                      <a:r>
                        <a:rPr lang="cs-CZ" sz="1400" i="0" baseline="0" dirty="0" err="1" smtClean="0">
                          <a:solidFill>
                            <a:srgbClr val="C00000"/>
                          </a:solidFill>
                        </a:rPr>
                        <a:t>SMEs</a:t>
                      </a:r>
                      <a:endParaRPr lang="cs-CZ" sz="1400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Virtuosa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5G technologie </a:t>
                      </a:r>
                      <a:r>
                        <a:rPr lang="cs-CZ" sz="1400" dirty="0" smtClean="0"/>
                        <a:t>pro </a:t>
                      </a:r>
                      <a:r>
                        <a:rPr lang="cs-CZ" sz="1400" dirty="0" err="1" smtClean="0"/>
                        <a:t>virtualizaci</a:t>
                      </a:r>
                      <a:r>
                        <a:rPr lang="cs-CZ" sz="1400" dirty="0" smtClean="0"/>
                        <a:t> mediální produkce</a:t>
                      </a:r>
                      <a:endParaRPr lang="cs-CZ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0818846"/>
                  </a:ext>
                </a:extLst>
              </a:tr>
              <a:tr h="352768">
                <a:tc>
                  <a:txBody>
                    <a:bodyPr/>
                    <a:lstStyle/>
                    <a:p>
                      <a:r>
                        <a:rPr lang="cs-CZ" sz="1400" i="0" dirty="0" smtClean="0">
                          <a:solidFill>
                            <a:srgbClr val="C00000"/>
                          </a:solidFill>
                        </a:rPr>
                        <a:t>EIC</a:t>
                      </a:r>
                      <a:r>
                        <a:rPr lang="cs-CZ" sz="1400" i="0" dirty="0" smtClean="0"/>
                        <a:t>, </a:t>
                      </a:r>
                      <a:r>
                        <a:rPr lang="cs-CZ" sz="1400" i="0" dirty="0" smtClean="0">
                          <a:solidFill>
                            <a:srgbClr val="C00000"/>
                          </a:solidFill>
                        </a:rPr>
                        <a:t>nástroje</a:t>
                      </a:r>
                      <a:r>
                        <a:rPr lang="cs-CZ" sz="1400" i="0" baseline="0" dirty="0" smtClean="0">
                          <a:solidFill>
                            <a:srgbClr val="C00000"/>
                          </a:solidFill>
                        </a:rPr>
                        <a:t> pro </a:t>
                      </a:r>
                      <a:r>
                        <a:rPr lang="cs-CZ" sz="1400" i="0" baseline="0" dirty="0" err="1" smtClean="0">
                          <a:solidFill>
                            <a:srgbClr val="C00000"/>
                          </a:solidFill>
                        </a:rPr>
                        <a:t>SMEs</a:t>
                      </a:r>
                      <a:endParaRPr lang="cs-CZ" sz="1400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hlinkClick r:id="rId11"/>
                        </a:rPr>
                        <a:t>ENHANCEplayer</a:t>
                      </a:r>
                      <a:endParaRPr lang="cs-CZ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Optimalizace - </a:t>
                      </a:r>
                      <a:r>
                        <a:rPr lang="en-US" sz="1400" dirty="0" smtClean="0"/>
                        <a:t>video streaming traffic</a:t>
                      </a:r>
                      <a:endParaRPr lang="cs-CZ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7710997"/>
                  </a:ext>
                </a:extLst>
              </a:tr>
            </a:tbl>
          </a:graphicData>
        </a:graphic>
      </p:graphicFrame>
      <p:pic>
        <p:nvPicPr>
          <p:cNvPr id="12" name="Obrázek 11" descr="Státní &lt;strong&gt;vlajka&lt;/strong&gt; - Iuridictum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531" r="2980" b="1958"/>
          <a:stretch/>
        </p:blipFill>
        <p:spPr>
          <a:xfrm>
            <a:off x="4613888" y="1745384"/>
            <a:ext cx="261847" cy="175008"/>
          </a:xfrm>
          <a:prstGeom prst="rect">
            <a:avLst/>
          </a:prstGeom>
        </p:spPr>
      </p:pic>
      <p:pic>
        <p:nvPicPr>
          <p:cNvPr id="9" name="Obrázek 8" descr="Státní &lt;strong&gt;vlajka&lt;/strong&gt; - Iuridictum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531" r="2980" b="1958"/>
          <a:stretch/>
        </p:blipFill>
        <p:spPr>
          <a:xfrm>
            <a:off x="4636760" y="3645024"/>
            <a:ext cx="261847" cy="17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5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_Technologické centrum AV ČR_základní">
  <a:themeElements>
    <a:clrScheme name="TC-prezentace CZ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1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C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C-prezentace CZ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-prezentace CZ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-prezentace CZ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-prezentace CZ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-prezentace CZ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-prezentace CZ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-prezentace CZ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-prezentace CZ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-prezentace CZ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-prezentace CZ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-prezentace CZ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-prezentace CZ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PP_Technologické centrum AV ČR_základní</Template>
  <TotalTime>7933</TotalTime>
  <Words>1279</Words>
  <Application>Microsoft Office PowerPoint</Application>
  <PresentationFormat>Předvádění na obrazovce (4:3)</PresentationFormat>
  <Paragraphs>271</Paragraphs>
  <Slides>11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PP_Technologické centrum AV ČR_základní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Veřejně dostupné zdroje informací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Pracna Petr TC</dc:creator>
  <cp:lastModifiedBy>Anna Bartošková|Kreativní Evropa - MEDIA</cp:lastModifiedBy>
  <cp:revision>647</cp:revision>
  <cp:lastPrinted>2020-02-12T15:07:07Z</cp:lastPrinted>
  <dcterms:created xsi:type="dcterms:W3CDTF">2018-11-22T13:36:00Z</dcterms:created>
  <dcterms:modified xsi:type="dcterms:W3CDTF">2020-02-17T09:47:07Z</dcterms:modified>
</cp:coreProperties>
</file>